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handoutMasterIdLst>
    <p:handoutMasterId r:id="rId33"/>
  </p:handoutMasterIdLst>
  <p:sldIdLst>
    <p:sldId id="256" r:id="rId2"/>
    <p:sldId id="368" r:id="rId3"/>
    <p:sldId id="369" r:id="rId4"/>
    <p:sldId id="370" r:id="rId5"/>
    <p:sldId id="371" r:id="rId6"/>
    <p:sldId id="372" r:id="rId7"/>
    <p:sldId id="311" r:id="rId8"/>
    <p:sldId id="312" r:id="rId9"/>
    <p:sldId id="315" r:id="rId10"/>
    <p:sldId id="316" r:id="rId11"/>
    <p:sldId id="313" r:id="rId12"/>
    <p:sldId id="317" r:id="rId13"/>
    <p:sldId id="318" r:id="rId14"/>
    <p:sldId id="319" r:id="rId15"/>
    <p:sldId id="323" r:id="rId16"/>
    <p:sldId id="364" r:id="rId17"/>
    <p:sldId id="324" r:id="rId18"/>
    <p:sldId id="365" r:id="rId19"/>
    <p:sldId id="366" r:id="rId20"/>
    <p:sldId id="367" r:id="rId21"/>
    <p:sldId id="325" r:id="rId22"/>
    <p:sldId id="320" r:id="rId23"/>
    <p:sldId id="326" r:id="rId24"/>
    <p:sldId id="328" r:id="rId25"/>
    <p:sldId id="329" r:id="rId26"/>
    <p:sldId id="330" r:id="rId27"/>
    <p:sldId id="321" r:id="rId28"/>
    <p:sldId id="362" r:id="rId29"/>
    <p:sldId id="331" r:id="rId30"/>
    <p:sldId id="332" r:id="rId31"/>
  </p:sldIdLst>
  <p:sldSz cx="9144000" cy="6858000" type="screen4x3"/>
  <p:notesSz cx="7099300" cy="10234613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4">
          <p15:clr>
            <a:srgbClr val="A4A3A4"/>
          </p15:clr>
        </p15:guide>
        <p15:guide id="2" pos="223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871"/>
    <p:restoredTop sz="93631" autoAdjust="0"/>
  </p:normalViewPr>
  <p:slideViewPr>
    <p:cSldViewPr>
      <p:cViewPr varScale="1">
        <p:scale>
          <a:sx n="97" d="100"/>
          <a:sy n="97" d="100"/>
        </p:scale>
        <p:origin x="1032" y="1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76" d="100"/>
          <a:sy n="76" d="100"/>
        </p:scale>
        <p:origin x="-2196" y="-84"/>
      </p:cViewPr>
      <p:guideLst>
        <p:guide orient="horz" pos="3224"/>
        <p:guide pos="2236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handoutMaster" Target="handoutMasters/handoutMaster1.xml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62CBE74-19AD-48DC-B881-7FC559AB42A8}" type="doc">
      <dgm:prSet loTypeId="urn:microsoft.com/office/officeart/2005/8/layout/venn1" loCatId="relationship" qsTypeId="urn:microsoft.com/office/officeart/2005/8/quickstyle/3d3" qsCatId="3D" csTypeId="urn:microsoft.com/office/officeart/2005/8/colors/colorful1#1" csCatId="colorful" phldr="1"/>
      <dgm:spPr/>
      <dgm:t>
        <a:bodyPr/>
        <a:lstStyle/>
        <a:p>
          <a:endParaRPr lang="en-US"/>
        </a:p>
      </dgm:t>
    </dgm:pt>
    <dgm:pt modelId="{90B7F569-8407-4490-8D3F-DD0A230762E5}">
      <dgm:prSet custT="1"/>
      <dgm:spPr/>
      <dgm:t>
        <a:bodyPr/>
        <a:lstStyle/>
        <a:p>
          <a:pPr algn="ctr" rtl="0"/>
          <a:r>
            <a:rPr lang="en-US" sz="2000" b="0" dirty="0" smtClean="0"/>
            <a:t>Search engines</a:t>
          </a:r>
          <a:endParaRPr lang="en-US" sz="2000" b="0" dirty="0"/>
        </a:p>
      </dgm:t>
    </dgm:pt>
    <dgm:pt modelId="{AA316CC5-64A2-4D72-BA3D-FDA40EDE58FD}" type="parTrans" cxnId="{E3D511C4-3833-4574-8707-74442321C4DC}">
      <dgm:prSet/>
      <dgm:spPr/>
      <dgm:t>
        <a:bodyPr/>
        <a:lstStyle/>
        <a:p>
          <a:pPr algn="ctr"/>
          <a:endParaRPr lang="en-US"/>
        </a:p>
      </dgm:t>
    </dgm:pt>
    <dgm:pt modelId="{FB688000-9005-4ACD-AF40-7882ADAA9682}" type="sibTrans" cxnId="{E3D511C4-3833-4574-8707-74442321C4DC}">
      <dgm:prSet/>
      <dgm:spPr/>
      <dgm:t>
        <a:bodyPr/>
        <a:lstStyle/>
        <a:p>
          <a:pPr algn="ctr"/>
          <a:endParaRPr lang="en-US"/>
        </a:p>
      </dgm:t>
    </dgm:pt>
    <dgm:pt modelId="{BD46FB78-8177-46E6-8AC8-4E47F71CBD64}">
      <dgm:prSet custT="1"/>
      <dgm:spPr/>
      <dgm:t>
        <a:bodyPr/>
        <a:lstStyle/>
        <a:p>
          <a:pPr algn="ctr" rtl="0"/>
          <a:r>
            <a:rPr lang="en-US" sz="2000" b="0" dirty="0" smtClean="0"/>
            <a:t>Site recommendations</a:t>
          </a:r>
          <a:endParaRPr lang="en-US" sz="2000" b="0" dirty="0"/>
        </a:p>
      </dgm:t>
    </dgm:pt>
    <dgm:pt modelId="{BD48690B-387C-4707-B1D3-106BD3FBC61E}" type="parTrans" cxnId="{5FC8FE79-2FA8-4D89-80B3-21874C34EF9F}">
      <dgm:prSet/>
      <dgm:spPr/>
      <dgm:t>
        <a:bodyPr/>
        <a:lstStyle/>
        <a:p>
          <a:pPr algn="ctr"/>
          <a:endParaRPr lang="en-US"/>
        </a:p>
      </dgm:t>
    </dgm:pt>
    <dgm:pt modelId="{82BC97C0-196A-4AD3-96E7-AB1266988117}" type="sibTrans" cxnId="{5FC8FE79-2FA8-4D89-80B3-21874C34EF9F}">
      <dgm:prSet/>
      <dgm:spPr/>
      <dgm:t>
        <a:bodyPr/>
        <a:lstStyle/>
        <a:p>
          <a:pPr algn="ctr"/>
          <a:endParaRPr lang="en-US"/>
        </a:p>
      </dgm:t>
    </dgm:pt>
    <dgm:pt modelId="{7B818998-83CF-448A-9AD1-2BF75AB09845}">
      <dgm:prSet custT="1"/>
      <dgm:spPr/>
      <dgm:t>
        <a:bodyPr/>
        <a:lstStyle/>
        <a:p>
          <a:pPr algn="ctr" rtl="0"/>
          <a:r>
            <a:rPr lang="en-US" sz="2000" b="0" dirty="0" smtClean="0"/>
            <a:t>Spam filtering</a:t>
          </a:r>
          <a:endParaRPr lang="en-US" sz="2000" b="0" dirty="0"/>
        </a:p>
      </dgm:t>
    </dgm:pt>
    <dgm:pt modelId="{CD3BE399-FD94-49A7-9223-EFDA24624796}" type="parTrans" cxnId="{2F08350E-DEB3-4833-A318-DE56312AF801}">
      <dgm:prSet/>
      <dgm:spPr/>
      <dgm:t>
        <a:bodyPr/>
        <a:lstStyle/>
        <a:p>
          <a:pPr algn="ctr"/>
          <a:endParaRPr lang="en-US"/>
        </a:p>
      </dgm:t>
    </dgm:pt>
    <dgm:pt modelId="{79B0C00C-3B8C-46B4-B083-9AD651165EC8}" type="sibTrans" cxnId="{2F08350E-DEB3-4833-A318-DE56312AF801}">
      <dgm:prSet/>
      <dgm:spPr/>
      <dgm:t>
        <a:bodyPr/>
        <a:lstStyle/>
        <a:p>
          <a:pPr algn="ctr"/>
          <a:endParaRPr lang="en-US"/>
        </a:p>
      </dgm:t>
    </dgm:pt>
    <dgm:pt modelId="{78C6D988-C2B6-49C6-823D-6AED7C112676}">
      <dgm:prSet custT="1"/>
      <dgm:spPr/>
      <dgm:t>
        <a:bodyPr/>
        <a:lstStyle/>
        <a:p>
          <a:pPr algn="ctr" rtl="0"/>
          <a:r>
            <a:rPr lang="en-US" sz="2000" b="0" dirty="0" smtClean="0"/>
            <a:t>Knowledge bases and expert systems</a:t>
          </a:r>
          <a:endParaRPr lang="en-US" sz="2000" b="0" dirty="0"/>
        </a:p>
      </dgm:t>
    </dgm:pt>
    <dgm:pt modelId="{538F2FC0-4612-4889-8C7A-C27C7EC573BA}" type="parTrans" cxnId="{20350E74-3CE2-4126-B25C-B5FC3A24731D}">
      <dgm:prSet/>
      <dgm:spPr/>
      <dgm:t>
        <a:bodyPr/>
        <a:lstStyle/>
        <a:p>
          <a:pPr algn="ctr"/>
          <a:endParaRPr lang="en-US"/>
        </a:p>
      </dgm:t>
    </dgm:pt>
    <dgm:pt modelId="{5BE5D43A-CB87-4957-94C0-5595F2E3AF81}" type="sibTrans" cxnId="{20350E74-3CE2-4126-B25C-B5FC3A24731D}">
      <dgm:prSet/>
      <dgm:spPr/>
      <dgm:t>
        <a:bodyPr/>
        <a:lstStyle/>
        <a:p>
          <a:pPr algn="ctr"/>
          <a:endParaRPr lang="en-US"/>
        </a:p>
      </dgm:t>
    </dgm:pt>
    <dgm:pt modelId="{C35FE0E4-2036-41DA-B30A-FD0C0E393FD0}">
      <dgm:prSet custT="1"/>
      <dgm:spPr/>
      <dgm:t>
        <a:bodyPr/>
        <a:lstStyle/>
        <a:p>
          <a:pPr algn="ctr" rtl="0"/>
          <a:r>
            <a:rPr lang="en-US" sz="2000" b="0" dirty="0" smtClean="0"/>
            <a:t>Automated customer support systems</a:t>
          </a:r>
          <a:endParaRPr lang="en-US" sz="2000" b="0" dirty="0"/>
        </a:p>
      </dgm:t>
    </dgm:pt>
    <dgm:pt modelId="{C32AADCD-1B76-4331-BF1F-15E298AE81EE}" type="parTrans" cxnId="{998B79C6-3F04-4E0F-99DB-6414C7F0D7B4}">
      <dgm:prSet/>
      <dgm:spPr/>
      <dgm:t>
        <a:bodyPr/>
        <a:lstStyle/>
        <a:p>
          <a:pPr algn="ctr"/>
          <a:endParaRPr lang="en-US"/>
        </a:p>
      </dgm:t>
    </dgm:pt>
    <dgm:pt modelId="{4610B340-49FA-4470-B127-5A5A4F910229}" type="sibTrans" cxnId="{998B79C6-3F04-4E0F-99DB-6414C7F0D7B4}">
      <dgm:prSet/>
      <dgm:spPr/>
      <dgm:t>
        <a:bodyPr/>
        <a:lstStyle/>
        <a:p>
          <a:pPr algn="ctr"/>
          <a:endParaRPr lang="en-US"/>
        </a:p>
      </dgm:t>
    </dgm:pt>
    <dgm:pt modelId="{A4201CE0-B7D4-4ABD-9BF6-52EA847689EF}">
      <dgm:prSet custT="1"/>
      <dgm:spPr/>
      <dgm:t>
        <a:bodyPr/>
        <a:lstStyle/>
        <a:p>
          <a:pPr algn="ctr" rtl="0"/>
          <a:r>
            <a:rPr lang="en-US" sz="2000" b="0" dirty="0" smtClean="0"/>
            <a:t>Banking fraud detection</a:t>
          </a:r>
          <a:endParaRPr lang="en-US" sz="2000" b="0" dirty="0"/>
        </a:p>
      </dgm:t>
    </dgm:pt>
    <dgm:pt modelId="{12061D18-984C-46B9-81E6-790B2DC6A386}" type="parTrans" cxnId="{68072A1E-9F38-499F-8809-1B194DE1BFB5}">
      <dgm:prSet/>
      <dgm:spPr/>
      <dgm:t>
        <a:bodyPr/>
        <a:lstStyle/>
        <a:p>
          <a:pPr algn="ctr"/>
          <a:endParaRPr lang="en-US"/>
        </a:p>
      </dgm:t>
    </dgm:pt>
    <dgm:pt modelId="{4A93DA07-020E-484F-A213-B586994D7E4F}" type="sibTrans" cxnId="{68072A1E-9F38-499F-8809-1B194DE1BFB5}">
      <dgm:prSet/>
      <dgm:spPr/>
      <dgm:t>
        <a:bodyPr/>
        <a:lstStyle/>
        <a:p>
          <a:pPr algn="ctr"/>
          <a:endParaRPr lang="en-US"/>
        </a:p>
      </dgm:t>
    </dgm:pt>
    <dgm:pt modelId="{09CCD1B0-515A-4E5A-A106-BCD81E6F2946}">
      <dgm:prSet custT="1"/>
      <dgm:spPr/>
      <dgm:t>
        <a:bodyPr/>
        <a:lstStyle/>
        <a:p>
          <a:pPr algn="ctr" rtl="0"/>
          <a:r>
            <a:rPr lang="en-US" sz="2000" b="0" dirty="0" smtClean="0"/>
            <a:t>Consumer behavior analysis</a:t>
          </a:r>
          <a:endParaRPr lang="en-US" sz="2000" b="0" dirty="0"/>
        </a:p>
      </dgm:t>
    </dgm:pt>
    <dgm:pt modelId="{421D16F3-CC34-443F-843C-24BC605DE6CC}" type="parTrans" cxnId="{200B0862-C468-4A7A-87B7-FCA71261FE99}">
      <dgm:prSet/>
      <dgm:spPr/>
      <dgm:t>
        <a:bodyPr/>
        <a:lstStyle/>
        <a:p>
          <a:pPr algn="ctr"/>
          <a:endParaRPr lang="en-US"/>
        </a:p>
      </dgm:t>
    </dgm:pt>
    <dgm:pt modelId="{46050BE7-39B2-4AF5-9C70-B478B484029E}" type="sibTrans" cxnId="{200B0862-C468-4A7A-87B7-FCA71261FE99}">
      <dgm:prSet/>
      <dgm:spPr/>
      <dgm:t>
        <a:bodyPr/>
        <a:lstStyle/>
        <a:p>
          <a:pPr algn="ctr"/>
          <a:endParaRPr lang="en-US"/>
        </a:p>
      </dgm:t>
    </dgm:pt>
    <dgm:pt modelId="{87F8E112-0B28-4CDB-B269-F65211C6EC87}">
      <dgm:prSet/>
      <dgm:spPr/>
      <dgm:t>
        <a:bodyPr/>
        <a:lstStyle/>
        <a:p>
          <a:pPr algn="ctr"/>
          <a:endParaRPr lang="en-US" sz="2000" b="0" dirty="0"/>
        </a:p>
      </dgm:t>
    </dgm:pt>
    <dgm:pt modelId="{FABA34D9-BBE2-4037-916F-A5097B53E7A4}" type="parTrans" cxnId="{459B0504-5EA8-4B27-91C4-E868752561B1}">
      <dgm:prSet/>
      <dgm:spPr/>
      <dgm:t>
        <a:bodyPr/>
        <a:lstStyle/>
        <a:p>
          <a:pPr algn="ctr"/>
          <a:endParaRPr lang="en-US"/>
        </a:p>
      </dgm:t>
    </dgm:pt>
    <dgm:pt modelId="{A2D25F19-3929-451E-AF77-46C06CFA437D}" type="sibTrans" cxnId="{459B0504-5EA8-4B27-91C4-E868752561B1}">
      <dgm:prSet/>
      <dgm:spPr/>
      <dgm:t>
        <a:bodyPr/>
        <a:lstStyle/>
        <a:p>
          <a:pPr algn="ctr"/>
          <a:endParaRPr lang="en-US"/>
        </a:p>
      </dgm:t>
    </dgm:pt>
    <dgm:pt modelId="{09FFB97B-E6DF-4A11-A502-6B409E432034}">
      <dgm:prSet/>
      <dgm:spPr/>
      <dgm:t>
        <a:bodyPr/>
        <a:lstStyle/>
        <a:p>
          <a:pPr algn="ctr" rtl="0"/>
          <a:endParaRPr lang="en-US" sz="2000" b="0" dirty="0"/>
        </a:p>
      </dgm:t>
    </dgm:pt>
    <dgm:pt modelId="{DA4CC95E-41B7-4340-88AD-5EFE8F7FB4AC}" type="parTrans" cxnId="{61AA8D02-B345-4AC2-8507-CCDDAD282A7C}">
      <dgm:prSet/>
      <dgm:spPr/>
      <dgm:t>
        <a:bodyPr/>
        <a:lstStyle/>
        <a:p>
          <a:pPr algn="ctr"/>
          <a:endParaRPr lang="en-US"/>
        </a:p>
      </dgm:t>
    </dgm:pt>
    <dgm:pt modelId="{B3932AF2-878C-4478-A536-9EB5CBB5AEFA}" type="sibTrans" cxnId="{61AA8D02-B345-4AC2-8507-CCDDAD282A7C}">
      <dgm:prSet/>
      <dgm:spPr/>
      <dgm:t>
        <a:bodyPr/>
        <a:lstStyle/>
        <a:p>
          <a:pPr algn="ctr"/>
          <a:endParaRPr lang="en-US"/>
        </a:p>
      </dgm:t>
    </dgm:pt>
    <dgm:pt modelId="{6C574EA2-5726-4A6A-B883-E3E752EAFBDD}" type="pres">
      <dgm:prSet presAssocID="{A62CBE74-19AD-48DC-B881-7FC559AB42A8}" presName="compositeShape" presStyleCnt="0">
        <dgm:presLayoutVars>
          <dgm:chMax val="7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03E9F53-66DE-48E9-A7E3-395880C1700A}" type="pres">
      <dgm:prSet presAssocID="{90B7F569-8407-4490-8D3F-DD0A230762E5}" presName="circ1" presStyleLbl="vennNode1" presStyleIdx="0" presStyleCnt="7" custLinFactNeighborX="19526"/>
      <dgm:spPr/>
    </dgm:pt>
    <dgm:pt modelId="{7EBF033C-AC40-4334-965D-7ACC89466CE7}" type="pres">
      <dgm:prSet presAssocID="{90B7F569-8407-4490-8D3F-DD0A230762E5}" presName="circ1Tx" presStyleLbl="revTx" presStyleIdx="0" presStyleCnt="0" custScaleX="86150" custLinFactNeighborX="13368" custLinFactNeighborY="3600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A7F9539-F5C7-46B0-9A76-633C35683EB0}" type="pres">
      <dgm:prSet presAssocID="{BD46FB78-8177-46E6-8AC8-4E47F71CBD64}" presName="circ2" presStyleLbl="vennNode1" presStyleIdx="1" presStyleCnt="7" custLinFactNeighborX="19526"/>
      <dgm:spPr/>
    </dgm:pt>
    <dgm:pt modelId="{C1B858F2-04B9-48E4-9DAA-FCBBAC458895}" type="pres">
      <dgm:prSet presAssocID="{BD46FB78-8177-46E6-8AC8-4E47F71CBD64}" presName="circ2Tx" presStyleLbl="revTx" presStyleIdx="0" presStyleCnt="0" custScaleX="201353" custScaleY="84449" custLinFactNeighborX="239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3E550E1-F962-4B5F-A7D1-044FB4319E4A}" type="pres">
      <dgm:prSet presAssocID="{7B818998-83CF-448A-9AD1-2BF75AB09845}" presName="circ3" presStyleLbl="vennNode1" presStyleIdx="2" presStyleCnt="7" custLinFactNeighborX="19526"/>
      <dgm:spPr/>
    </dgm:pt>
    <dgm:pt modelId="{C9BFBFCB-CBD8-4273-8B9E-F17A31A9756E}" type="pres">
      <dgm:prSet presAssocID="{7B818998-83CF-448A-9AD1-2BF75AB09845}" presName="circ3Tx" presStyleLbl="revTx" presStyleIdx="0" presStyleCnt="0" custScaleX="168340" custLinFactNeighborX="18379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14BF724-9601-425E-BEFC-0EE53C6F24D8}" type="pres">
      <dgm:prSet presAssocID="{78C6D988-C2B6-49C6-823D-6AED7C112676}" presName="circ4" presStyleLbl="vennNode1" presStyleIdx="3" presStyleCnt="7" custLinFactNeighborX="19526"/>
      <dgm:spPr/>
    </dgm:pt>
    <dgm:pt modelId="{F5B73EB8-4A72-4CB6-806C-D3315F37EDB5}" type="pres">
      <dgm:prSet presAssocID="{78C6D988-C2B6-49C6-823D-6AED7C112676}" presName="circ4Tx" presStyleLbl="revTx" presStyleIdx="0" presStyleCnt="0" custScaleX="117862" custLinFactNeighborX="8087" custLinFactNeighborY="-20719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90C2180-75BA-4A74-A8A3-9E172799FE97}" type="pres">
      <dgm:prSet presAssocID="{C35FE0E4-2036-41DA-B30A-FD0C0E393FD0}" presName="circ5" presStyleLbl="vennNode1" presStyleIdx="4" presStyleCnt="7" custLinFactNeighborX="19526"/>
      <dgm:spPr/>
    </dgm:pt>
    <dgm:pt modelId="{4D140346-8F12-46B6-ADF7-D9EE2F224D67}" type="pres">
      <dgm:prSet presAssocID="{C35FE0E4-2036-41DA-B30A-FD0C0E393FD0}" presName="circ5Tx" presStyleLbl="revTx" presStyleIdx="0" presStyleCnt="0" custScaleX="168340" custLinFactNeighborX="3119" custLinFactNeighborY="-20719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8F2EF78-6659-4999-8935-21999D9DBB66}" type="pres">
      <dgm:prSet presAssocID="{A4201CE0-B7D4-4ABD-9BF6-52EA847689EF}" presName="circ6" presStyleLbl="vennNode1" presStyleIdx="5" presStyleCnt="7" custLinFactNeighborX="19526"/>
      <dgm:spPr/>
    </dgm:pt>
    <dgm:pt modelId="{D87E9021-5D6A-4917-849B-1205F930149C}" type="pres">
      <dgm:prSet presAssocID="{A4201CE0-B7D4-4ABD-9BF6-52EA847689EF}" presName="circ6Tx" presStyleLbl="revTx" presStyleIdx="0" presStyleCnt="0" custScaleX="16834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BE01188-6DC1-4DF7-83E1-A1798A33F0AB}" type="pres">
      <dgm:prSet presAssocID="{09CCD1B0-515A-4E5A-A106-BCD81E6F2946}" presName="circ7" presStyleLbl="vennNode1" presStyleIdx="6" presStyleCnt="7" custLinFactNeighborX="19526"/>
      <dgm:spPr/>
    </dgm:pt>
    <dgm:pt modelId="{C242491B-19CF-4B08-BAC5-9B508BF5BB74}" type="pres">
      <dgm:prSet presAssocID="{09CCD1B0-515A-4E5A-A106-BCD81E6F2946}" presName="circ7Tx" presStyleLbl="revTx" presStyleIdx="0" presStyleCnt="0" custScaleX="217070" custLinFactNeighborX="504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3D511C4-3833-4574-8707-74442321C4DC}" srcId="{A62CBE74-19AD-48DC-B881-7FC559AB42A8}" destId="{90B7F569-8407-4490-8D3F-DD0A230762E5}" srcOrd="0" destOrd="0" parTransId="{AA316CC5-64A2-4D72-BA3D-FDA40EDE58FD}" sibTransId="{FB688000-9005-4ACD-AF40-7882ADAA9682}"/>
    <dgm:cxn modelId="{2F08350E-DEB3-4833-A318-DE56312AF801}" srcId="{A62CBE74-19AD-48DC-B881-7FC559AB42A8}" destId="{7B818998-83CF-448A-9AD1-2BF75AB09845}" srcOrd="2" destOrd="0" parTransId="{CD3BE399-FD94-49A7-9223-EFDA24624796}" sibTransId="{79B0C00C-3B8C-46B4-B083-9AD651165EC8}"/>
    <dgm:cxn modelId="{459B0504-5EA8-4B27-91C4-E868752561B1}" srcId="{A62CBE74-19AD-48DC-B881-7FC559AB42A8}" destId="{87F8E112-0B28-4CDB-B269-F65211C6EC87}" srcOrd="7" destOrd="0" parTransId="{FABA34D9-BBE2-4037-916F-A5097B53E7A4}" sibTransId="{A2D25F19-3929-451E-AF77-46C06CFA437D}"/>
    <dgm:cxn modelId="{5FC8FE79-2FA8-4D89-80B3-21874C34EF9F}" srcId="{A62CBE74-19AD-48DC-B881-7FC559AB42A8}" destId="{BD46FB78-8177-46E6-8AC8-4E47F71CBD64}" srcOrd="1" destOrd="0" parTransId="{BD48690B-387C-4707-B1D3-106BD3FBC61E}" sibTransId="{82BC97C0-196A-4AD3-96E7-AB1266988117}"/>
    <dgm:cxn modelId="{F11E4D0D-3605-6540-8D9E-1350E0366AEB}" type="presOf" srcId="{90B7F569-8407-4490-8D3F-DD0A230762E5}" destId="{7EBF033C-AC40-4334-965D-7ACC89466CE7}" srcOrd="0" destOrd="0" presId="urn:microsoft.com/office/officeart/2005/8/layout/venn1"/>
    <dgm:cxn modelId="{998B79C6-3F04-4E0F-99DB-6414C7F0D7B4}" srcId="{A62CBE74-19AD-48DC-B881-7FC559AB42A8}" destId="{C35FE0E4-2036-41DA-B30A-FD0C0E393FD0}" srcOrd="4" destOrd="0" parTransId="{C32AADCD-1B76-4331-BF1F-15E298AE81EE}" sibTransId="{4610B340-49FA-4470-B127-5A5A4F910229}"/>
    <dgm:cxn modelId="{61FDC257-F806-784E-8754-40F6E4F79834}" type="presOf" srcId="{7B818998-83CF-448A-9AD1-2BF75AB09845}" destId="{C9BFBFCB-CBD8-4273-8B9E-F17A31A9756E}" srcOrd="0" destOrd="0" presId="urn:microsoft.com/office/officeart/2005/8/layout/venn1"/>
    <dgm:cxn modelId="{200B0862-C468-4A7A-87B7-FCA71261FE99}" srcId="{A62CBE74-19AD-48DC-B881-7FC559AB42A8}" destId="{09CCD1B0-515A-4E5A-A106-BCD81E6F2946}" srcOrd="6" destOrd="0" parTransId="{421D16F3-CC34-443F-843C-24BC605DE6CC}" sibTransId="{46050BE7-39B2-4AF5-9C70-B478B484029E}"/>
    <dgm:cxn modelId="{C3B3C399-D90C-244E-A389-EAE56356CD55}" type="presOf" srcId="{A62CBE74-19AD-48DC-B881-7FC559AB42A8}" destId="{6C574EA2-5726-4A6A-B883-E3E752EAFBDD}" srcOrd="0" destOrd="0" presId="urn:microsoft.com/office/officeart/2005/8/layout/venn1"/>
    <dgm:cxn modelId="{1ECE3853-6BD7-9F42-A858-A52167DB3C13}" type="presOf" srcId="{09CCD1B0-515A-4E5A-A106-BCD81E6F2946}" destId="{C242491B-19CF-4B08-BAC5-9B508BF5BB74}" srcOrd="0" destOrd="0" presId="urn:microsoft.com/office/officeart/2005/8/layout/venn1"/>
    <dgm:cxn modelId="{3DCE2382-8145-BD44-9EB5-46DA339E7B8E}" type="presOf" srcId="{78C6D988-C2B6-49C6-823D-6AED7C112676}" destId="{F5B73EB8-4A72-4CB6-806C-D3315F37EDB5}" srcOrd="0" destOrd="0" presId="urn:microsoft.com/office/officeart/2005/8/layout/venn1"/>
    <dgm:cxn modelId="{6DC11D8F-A987-CD4F-9F43-22E2CD140685}" type="presOf" srcId="{BD46FB78-8177-46E6-8AC8-4E47F71CBD64}" destId="{C1B858F2-04B9-48E4-9DAA-FCBBAC458895}" srcOrd="0" destOrd="0" presId="urn:microsoft.com/office/officeart/2005/8/layout/venn1"/>
    <dgm:cxn modelId="{7FE8F9A5-AB96-1E41-890F-D77DF130DAC7}" type="presOf" srcId="{C35FE0E4-2036-41DA-B30A-FD0C0E393FD0}" destId="{4D140346-8F12-46B6-ADF7-D9EE2F224D67}" srcOrd="0" destOrd="0" presId="urn:microsoft.com/office/officeart/2005/8/layout/venn1"/>
    <dgm:cxn modelId="{68072A1E-9F38-499F-8809-1B194DE1BFB5}" srcId="{A62CBE74-19AD-48DC-B881-7FC559AB42A8}" destId="{A4201CE0-B7D4-4ABD-9BF6-52EA847689EF}" srcOrd="5" destOrd="0" parTransId="{12061D18-984C-46B9-81E6-790B2DC6A386}" sibTransId="{4A93DA07-020E-484F-A213-B586994D7E4F}"/>
    <dgm:cxn modelId="{20350E74-3CE2-4126-B25C-B5FC3A24731D}" srcId="{A62CBE74-19AD-48DC-B881-7FC559AB42A8}" destId="{78C6D988-C2B6-49C6-823D-6AED7C112676}" srcOrd="3" destOrd="0" parTransId="{538F2FC0-4612-4889-8C7A-C27C7EC573BA}" sibTransId="{5BE5D43A-CB87-4957-94C0-5595F2E3AF81}"/>
    <dgm:cxn modelId="{61AA8D02-B345-4AC2-8507-CCDDAD282A7C}" srcId="{A62CBE74-19AD-48DC-B881-7FC559AB42A8}" destId="{09FFB97B-E6DF-4A11-A502-6B409E432034}" srcOrd="8" destOrd="0" parTransId="{DA4CC95E-41B7-4340-88AD-5EFE8F7FB4AC}" sibTransId="{B3932AF2-878C-4478-A536-9EB5CBB5AEFA}"/>
    <dgm:cxn modelId="{B431D7E9-9DD9-8547-B4E1-A49527A72342}" type="presOf" srcId="{A4201CE0-B7D4-4ABD-9BF6-52EA847689EF}" destId="{D87E9021-5D6A-4917-849B-1205F930149C}" srcOrd="0" destOrd="0" presId="urn:microsoft.com/office/officeart/2005/8/layout/venn1"/>
    <dgm:cxn modelId="{769EA9FB-8F17-704A-BBC1-2D57D8A46EE5}" type="presParOf" srcId="{6C574EA2-5726-4A6A-B883-E3E752EAFBDD}" destId="{303E9F53-66DE-48E9-A7E3-395880C1700A}" srcOrd="0" destOrd="0" presId="urn:microsoft.com/office/officeart/2005/8/layout/venn1"/>
    <dgm:cxn modelId="{A3959F69-B13C-4F48-BA5C-E9B093596E4C}" type="presParOf" srcId="{6C574EA2-5726-4A6A-B883-E3E752EAFBDD}" destId="{7EBF033C-AC40-4334-965D-7ACC89466CE7}" srcOrd="1" destOrd="0" presId="urn:microsoft.com/office/officeart/2005/8/layout/venn1"/>
    <dgm:cxn modelId="{E331CA22-873F-AC49-A836-E12C971DF0BA}" type="presParOf" srcId="{6C574EA2-5726-4A6A-B883-E3E752EAFBDD}" destId="{0A7F9539-F5C7-46B0-9A76-633C35683EB0}" srcOrd="2" destOrd="0" presId="urn:microsoft.com/office/officeart/2005/8/layout/venn1"/>
    <dgm:cxn modelId="{EE912F39-A813-4A4C-A544-B7752A120459}" type="presParOf" srcId="{6C574EA2-5726-4A6A-B883-E3E752EAFBDD}" destId="{C1B858F2-04B9-48E4-9DAA-FCBBAC458895}" srcOrd="3" destOrd="0" presId="urn:microsoft.com/office/officeart/2005/8/layout/venn1"/>
    <dgm:cxn modelId="{C52F6742-65E2-2943-8952-EB0E63DFA3E2}" type="presParOf" srcId="{6C574EA2-5726-4A6A-B883-E3E752EAFBDD}" destId="{C3E550E1-F962-4B5F-A7D1-044FB4319E4A}" srcOrd="4" destOrd="0" presId="urn:microsoft.com/office/officeart/2005/8/layout/venn1"/>
    <dgm:cxn modelId="{49431435-DE10-A842-97F4-AB2355E6E329}" type="presParOf" srcId="{6C574EA2-5726-4A6A-B883-E3E752EAFBDD}" destId="{C9BFBFCB-CBD8-4273-8B9E-F17A31A9756E}" srcOrd="5" destOrd="0" presId="urn:microsoft.com/office/officeart/2005/8/layout/venn1"/>
    <dgm:cxn modelId="{49F60E17-A6E6-B846-BBE1-19A0727BC13E}" type="presParOf" srcId="{6C574EA2-5726-4A6A-B883-E3E752EAFBDD}" destId="{414BF724-9601-425E-BEFC-0EE53C6F24D8}" srcOrd="6" destOrd="0" presId="urn:microsoft.com/office/officeart/2005/8/layout/venn1"/>
    <dgm:cxn modelId="{8B2AB438-D54C-8649-8A58-CA9B222C4E97}" type="presParOf" srcId="{6C574EA2-5726-4A6A-B883-E3E752EAFBDD}" destId="{F5B73EB8-4A72-4CB6-806C-D3315F37EDB5}" srcOrd="7" destOrd="0" presId="urn:microsoft.com/office/officeart/2005/8/layout/venn1"/>
    <dgm:cxn modelId="{447C67B1-5FF1-D143-BB25-3BC6F52B88F7}" type="presParOf" srcId="{6C574EA2-5726-4A6A-B883-E3E752EAFBDD}" destId="{090C2180-75BA-4A74-A8A3-9E172799FE97}" srcOrd="8" destOrd="0" presId="urn:microsoft.com/office/officeart/2005/8/layout/venn1"/>
    <dgm:cxn modelId="{D4642A11-E946-3D47-A90D-6B9A91680D35}" type="presParOf" srcId="{6C574EA2-5726-4A6A-B883-E3E752EAFBDD}" destId="{4D140346-8F12-46B6-ADF7-D9EE2F224D67}" srcOrd="9" destOrd="0" presId="urn:microsoft.com/office/officeart/2005/8/layout/venn1"/>
    <dgm:cxn modelId="{F186483D-6350-8944-A357-EDFEDB5265B8}" type="presParOf" srcId="{6C574EA2-5726-4A6A-B883-E3E752EAFBDD}" destId="{38F2EF78-6659-4999-8935-21999D9DBB66}" srcOrd="10" destOrd="0" presId="urn:microsoft.com/office/officeart/2005/8/layout/venn1"/>
    <dgm:cxn modelId="{CBDCCCA3-4E91-E947-97C4-7C28B03FE779}" type="presParOf" srcId="{6C574EA2-5726-4A6A-B883-E3E752EAFBDD}" destId="{D87E9021-5D6A-4917-849B-1205F930149C}" srcOrd="11" destOrd="0" presId="urn:microsoft.com/office/officeart/2005/8/layout/venn1"/>
    <dgm:cxn modelId="{02867808-C0DA-7648-B4AC-0DA6E3F442F1}" type="presParOf" srcId="{6C574EA2-5726-4A6A-B883-E3E752EAFBDD}" destId="{8BE01188-6DC1-4DF7-83E1-A1798A33F0AB}" srcOrd="12" destOrd="0" presId="urn:microsoft.com/office/officeart/2005/8/layout/venn1"/>
    <dgm:cxn modelId="{EAD49A4B-B44B-9842-A9FE-FF046E74CF1D}" type="presParOf" srcId="{6C574EA2-5726-4A6A-B883-E3E752EAFBDD}" destId="{C242491B-19CF-4B08-BAC5-9B508BF5BB74}" srcOrd="13" destOrd="0" presId="urn:microsoft.com/office/officeart/2005/8/layout/venn1"/>
  </dgm:cxnLst>
  <dgm:bg>
    <a:solidFill>
      <a:schemeClr val="accent6">
        <a:lumMod val="20000"/>
        <a:lumOff val="80000"/>
      </a:schemeClr>
    </a:solidFill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BA444BC-3289-4FBC-9E78-677DA4107A6B}" type="doc">
      <dgm:prSet loTypeId="urn:microsoft.com/office/officeart/2005/8/layout/default#1" loCatId="list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63C1BD2-8E1C-4818-BD77-E9A0A4E7B4A4}">
      <dgm:prSet custT="1"/>
      <dgm:spPr>
        <a:effectLst>
          <a:outerShdw blurRad="50800" dist="38100" dir="5400000" algn="t" rotWithShape="0">
            <a:prstClr val="black">
              <a:alpha val="40000"/>
            </a:prstClr>
          </a:outerShdw>
        </a:effectLst>
      </dgm:spPr>
      <dgm:t>
        <a:bodyPr/>
        <a:lstStyle/>
        <a:p>
          <a:pPr rtl="0"/>
          <a:r>
            <a:rPr lang="en-US" sz="4000" dirty="0" smtClean="0"/>
            <a:t>Sentiment</a:t>
          </a:r>
          <a:endParaRPr lang="en-US" sz="4000" dirty="0"/>
        </a:p>
      </dgm:t>
    </dgm:pt>
    <dgm:pt modelId="{609CE7F2-9880-438A-B97B-BCEA11BFF815}" type="parTrans" cxnId="{EFCFCA12-D5AE-4F48-B726-D190CA3AE883}">
      <dgm:prSet/>
      <dgm:spPr/>
      <dgm:t>
        <a:bodyPr/>
        <a:lstStyle/>
        <a:p>
          <a:endParaRPr lang="en-US"/>
        </a:p>
      </dgm:t>
    </dgm:pt>
    <dgm:pt modelId="{E0F0B5EB-081E-4C5E-BB3D-DD1860604E3F}" type="sibTrans" cxnId="{EFCFCA12-D5AE-4F48-B726-D190CA3AE883}">
      <dgm:prSet/>
      <dgm:spPr/>
      <dgm:t>
        <a:bodyPr/>
        <a:lstStyle/>
        <a:p>
          <a:endParaRPr lang="en-US"/>
        </a:p>
      </dgm:t>
    </dgm:pt>
    <dgm:pt modelId="{5DD7429B-116C-4E30-B73E-1E22F924FDF2}">
      <dgm:prSet custT="1">
        <dgm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dgm:style>
      </dgm:prSet>
      <dgm:spPr/>
      <dgm:t>
        <a:bodyPr/>
        <a:lstStyle/>
        <a:p>
          <a:pPr rtl="0"/>
          <a:r>
            <a:rPr lang="en-US" sz="4000" dirty="0" smtClean="0"/>
            <a:t>Ambiguity</a:t>
          </a:r>
          <a:endParaRPr lang="en-US" sz="4000" dirty="0"/>
        </a:p>
      </dgm:t>
    </dgm:pt>
    <dgm:pt modelId="{ACAB0EA1-531D-486C-ADFB-3FF6D5E4C0A1}" type="parTrans" cxnId="{A6E2FA33-D105-452E-8AC0-5E07E874CF1F}">
      <dgm:prSet/>
      <dgm:spPr/>
      <dgm:t>
        <a:bodyPr/>
        <a:lstStyle/>
        <a:p>
          <a:endParaRPr lang="en-US"/>
        </a:p>
      </dgm:t>
    </dgm:pt>
    <dgm:pt modelId="{8EFCDA5F-63C5-4844-8AC1-964A33EEBA79}" type="sibTrans" cxnId="{A6E2FA33-D105-452E-8AC0-5E07E874CF1F}">
      <dgm:prSet/>
      <dgm:spPr/>
      <dgm:t>
        <a:bodyPr/>
        <a:lstStyle/>
        <a:p>
          <a:endParaRPr lang="en-US"/>
        </a:p>
      </dgm:t>
    </dgm:pt>
    <dgm:pt modelId="{067B6943-FA7C-431A-801B-73CD5DECF85F}">
      <dgm:prSet>
        <dgm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dgm:style>
      </dgm:prSet>
      <dgm:spPr/>
      <dgm:t>
        <a:bodyPr/>
        <a:lstStyle/>
        <a:p>
          <a:pPr algn="ctr" rtl="0"/>
          <a:r>
            <a:rPr lang="en-US" sz="4000" dirty="0" smtClean="0"/>
            <a:t>Intent</a:t>
          </a:r>
          <a:endParaRPr lang="en-US" sz="4000" dirty="0"/>
        </a:p>
      </dgm:t>
    </dgm:pt>
    <dgm:pt modelId="{30124C3B-EE87-484C-AF03-8BFF4BECDBFA}" type="parTrans" cxnId="{34750A8D-FD89-491A-86A8-7757AF68FAB0}">
      <dgm:prSet/>
      <dgm:spPr/>
      <dgm:t>
        <a:bodyPr/>
        <a:lstStyle/>
        <a:p>
          <a:endParaRPr lang="en-US"/>
        </a:p>
      </dgm:t>
    </dgm:pt>
    <dgm:pt modelId="{6371EAA3-EB7E-49D9-9AA7-B1032228FFFC}" type="sibTrans" cxnId="{34750A8D-FD89-491A-86A8-7757AF68FAB0}">
      <dgm:prSet/>
      <dgm:spPr/>
      <dgm:t>
        <a:bodyPr/>
        <a:lstStyle/>
        <a:p>
          <a:endParaRPr lang="en-US"/>
        </a:p>
      </dgm:t>
    </dgm:pt>
    <dgm:pt modelId="{9B8B259D-BC1E-49DA-9A80-E3EA968D9E37}">
      <dgm:prSet custT="1">
        <dgm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dgm:style>
      </dgm:prSet>
      <dgm:spPr/>
      <dgm:t>
        <a:bodyPr/>
        <a:lstStyle/>
        <a:p>
          <a:pPr algn="l" rtl="0"/>
          <a:r>
            <a:rPr lang="en-US" sz="2200" dirty="0" smtClean="0"/>
            <a:t>Sarcasm</a:t>
          </a:r>
          <a:endParaRPr lang="en-US" sz="2200" dirty="0"/>
        </a:p>
      </dgm:t>
    </dgm:pt>
    <dgm:pt modelId="{2F3EED59-427E-4260-BC6E-C6BF76055A77}" type="parTrans" cxnId="{4ECED6D8-4A85-4B96-BC72-4747583F81D6}">
      <dgm:prSet/>
      <dgm:spPr/>
      <dgm:t>
        <a:bodyPr/>
        <a:lstStyle/>
        <a:p>
          <a:endParaRPr lang="en-US"/>
        </a:p>
      </dgm:t>
    </dgm:pt>
    <dgm:pt modelId="{7A6683B9-50CB-48F1-8941-0E77E6F59504}" type="sibTrans" cxnId="{4ECED6D8-4A85-4B96-BC72-4747583F81D6}">
      <dgm:prSet/>
      <dgm:spPr/>
      <dgm:t>
        <a:bodyPr/>
        <a:lstStyle/>
        <a:p>
          <a:endParaRPr lang="en-US"/>
        </a:p>
      </dgm:t>
    </dgm:pt>
    <dgm:pt modelId="{C34DC4D2-A08B-4640-B10D-17F7BA6F6541}">
      <dgm:prSet custT="1">
        <dgm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dgm:style>
      </dgm:prSet>
      <dgm:spPr/>
      <dgm:t>
        <a:bodyPr/>
        <a:lstStyle/>
        <a:p>
          <a:pPr algn="l" rtl="0"/>
          <a:r>
            <a:rPr lang="en-US" sz="2200" dirty="0" smtClean="0"/>
            <a:t>Slang</a:t>
          </a:r>
          <a:endParaRPr lang="en-US" sz="2200" dirty="0"/>
        </a:p>
      </dgm:t>
    </dgm:pt>
    <dgm:pt modelId="{330AE492-F418-4301-AFA0-2A0BFDCBF4FA}" type="parTrans" cxnId="{3D2FDEF6-0A08-4CB2-8275-0E06F345EAFC}">
      <dgm:prSet/>
      <dgm:spPr/>
      <dgm:t>
        <a:bodyPr/>
        <a:lstStyle/>
        <a:p>
          <a:endParaRPr lang="en-US"/>
        </a:p>
      </dgm:t>
    </dgm:pt>
    <dgm:pt modelId="{24723C78-023B-457B-9207-9F8AEAEA7E4B}" type="sibTrans" cxnId="{3D2FDEF6-0A08-4CB2-8275-0E06F345EAFC}">
      <dgm:prSet/>
      <dgm:spPr/>
      <dgm:t>
        <a:bodyPr/>
        <a:lstStyle/>
        <a:p>
          <a:endParaRPr lang="en-US"/>
        </a:p>
      </dgm:t>
    </dgm:pt>
    <dgm:pt modelId="{7E50BA6F-5EB7-404E-B743-2367B2277DB9}">
      <dgm:prSet custT="1"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pPr algn="ctr" rtl="0"/>
          <a:r>
            <a:rPr lang="en-US" sz="3600" dirty="0" smtClean="0"/>
            <a:t>Context</a:t>
          </a:r>
          <a:endParaRPr lang="en-US" sz="3600" dirty="0"/>
        </a:p>
      </dgm:t>
    </dgm:pt>
    <dgm:pt modelId="{864E3F9C-EFD9-422F-9BC0-290CB66A3735}" type="parTrans" cxnId="{81EC5572-37F9-4530-A3E4-6AD961F37FBC}">
      <dgm:prSet/>
      <dgm:spPr/>
      <dgm:t>
        <a:bodyPr/>
        <a:lstStyle/>
        <a:p>
          <a:endParaRPr lang="en-US"/>
        </a:p>
      </dgm:t>
    </dgm:pt>
    <dgm:pt modelId="{F0008FAE-D2C7-4A83-BBA7-F0F2DE049A0D}" type="sibTrans" cxnId="{81EC5572-37F9-4530-A3E4-6AD961F37FBC}">
      <dgm:prSet/>
      <dgm:spPr/>
      <dgm:t>
        <a:bodyPr/>
        <a:lstStyle/>
        <a:p>
          <a:endParaRPr lang="en-US"/>
        </a:p>
      </dgm:t>
    </dgm:pt>
    <dgm:pt modelId="{B7EA19F6-E751-48B5-ACE5-C90F95A34B04}">
      <dgm:prSet custT="1"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pPr algn="l" rtl="0"/>
          <a:r>
            <a:rPr lang="en-US" sz="2000" dirty="0" smtClean="0"/>
            <a:t>Emphasis</a:t>
          </a:r>
          <a:endParaRPr lang="en-US" sz="2000" dirty="0"/>
        </a:p>
      </dgm:t>
    </dgm:pt>
    <dgm:pt modelId="{26022156-C6AA-48A6-B095-BB626E0ED0B2}" type="parTrans" cxnId="{4826EC99-F539-49EF-A573-E0AE6436BCB9}">
      <dgm:prSet/>
      <dgm:spPr/>
      <dgm:t>
        <a:bodyPr/>
        <a:lstStyle/>
        <a:p>
          <a:endParaRPr lang="en-US"/>
        </a:p>
      </dgm:t>
    </dgm:pt>
    <dgm:pt modelId="{FDFAE299-F127-43B1-B39D-CF9B73E115A4}" type="sibTrans" cxnId="{4826EC99-F539-49EF-A573-E0AE6436BCB9}">
      <dgm:prSet/>
      <dgm:spPr/>
      <dgm:t>
        <a:bodyPr/>
        <a:lstStyle/>
        <a:p>
          <a:endParaRPr lang="en-US"/>
        </a:p>
      </dgm:t>
    </dgm:pt>
    <dgm:pt modelId="{FA8848F2-A341-4923-B1A8-A54247E836E6}">
      <dgm:prSet custT="1"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pPr algn="ctr" rtl="0"/>
          <a:endParaRPr lang="en-US" sz="2800" dirty="0"/>
        </a:p>
      </dgm:t>
    </dgm:pt>
    <dgm:pt modelId="{076AE428-D543-4C68-8547-DE1273B01308}" type="parTrans" cxnId="{16687C49-5B6C-43EE-8548-0523556536A5}">
      <dgm:prSet/>
      <dgm:spPr/>
      <dgm:t>
        <a:bodyPr/>
        <a:lstStyle/>
        <a:p>
          <a:endParaRPr lang="en-US"/>
        </a:p>
      </dgm:t>
    </dgm:pt>
    <dgm:pt modelId="{32CC3DBE-7F00-4BC6-99DA-2233B6693FEF}" type="sibTrans" cxnId="{16687C49-5B6C-43EE-8548-0523556536A5}">
      <dgm:prSet/>
      <dgm:spPr/>
      <dgm:t>
        <a:bodyPr/>
        <a:lstStyle/>
        <a:p>
          <a:endParaRPr lang="en-US"/>
        </a:p>
      </dgm:t>
    </dgm:pt>
    <dgm:pt modelId="{CF6B2903-BC0F-4C28-A9C4-BD4EF5513260}">
      <dgm:prSet custT="1"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pPr algn="l" rtl="0"/>
          <a:r>
            <a:rPr lang="en-US" sz="2000" dirty="0" smtClean="0"/>
            <a:t>Time and date</a:t>
          </a:r>
          <a:endParaRPr lang="en-US" sz="2000" dirty="0"/>
        </a:p>
      </dgm:t>
    </dgm:pt>
    <dgm:pt modelId="{36D4F85E-65CC-4940-8DFD-65BD74A31339}" type="parTrans" cxnId="{5CDAB4E3-C2AC-4A30-A6FE-83F93F23ECF5}">
      <dgm:prSet/>
      <dgm:spPr/>
      <dgm:t>
        <a:bodyPr/>
        <a:lstStyle/>
        <a:p>
          <a:endParaRPr lang="en-US"/>
        </a:p>
      </dgm:t>
    </dgm:pt>
    <dgm:pt modelId="{C70231AB-E91E-4CAE-A064-BCF3E2B1100C}" type="sibTrans" cxnId="{5CDAB4E3-C2AC-4A30-A6FE-83F93F23ECF5}">
      <dgm:prSet/>
      <dgm:spPr/>
      <dgm:t>
        <a:bodyPr/>
        <a:lstStyle/>
        <a:p>
          <a:endParaRPr lang="en-US"/>
        </a:p>
      </dgm:t>
    </dgm:pt>
    <dgm:pt modelId="{0FD44382-087C-4F0F-BE7E-34119D5DDB28}">
      <dgm:prSet custT="1"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pPr algn="l" rtl="0"/>
          <a:r>
            <a:rPr lang="en-US" sz="2000" dirty="0" smtClean="0"/>
            <a:t>Since when did “</a:t>
          </a:r>
          <a:r>
            <a:rPr lang="en-US" sz="2000" dirty="0" err="1" smtClean="0"/>
            <a:t>google</a:t>
          </a:r>
          <a:r>
            <a:rPr lang="en-US" sz="2000" dirty="0" smtClean="0"/>
            <a:t>” become a verb?</a:t>
          </a:r>
          <a:endParaRPr lang="en-US" sz="2000" dirty="0"/>
        </a:p>
      </dgm:t>
    </dgm:pt>
    <dgm:pt modelId="{C2BE8549-64BD-419E-8FC5-B48DD3D66028}" type="parTrans" cxnId="{5F645240-8768-433A-BECF-6E5B50D89162}">
      <dgm:prSet/>
      <dgm:spPr/>
      <dgm:t>
        <a:bodyPr/>
        <a:lstStyle/>
        <a:p>
          <a:endParaRPr lang="en-US"/>
        </a:p>
      </dgm:t>
    </dgm:pt>
    <dgm:pt modelId="{D1FEDC0F-A647-4F8D-9456-723D4611A74F}" type="sibTrans" cxnId="{5F645240-8768-433A-BECF-6E5B50D89162}">
      <dgm:prSet/>
      <dgm:spPr/>
      <dgm:t>
        <a:bodyPr/>
        <a:lstStyle/>
        <a:p>
          <a:endParaRPr lang="en-US"/>
        </a:p>
      </dgm:t>
    </dgm:pt>
    <dgm:pt modelId="{561BD2BC-F5F8-4291-BFC6-CB89AB2F9A8F}" type="pres">
      <dgm:prSet presAssocID="{7BA444BC-3289-4FBC-9E78-677DA4107A6B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B541B30-355A-4E9A-897C-0E7D99171624}" type="pres">
      <dgm:prSet presAssocID="{263C1BD2-8E1C-4818-BD77-E9A0A4E7B4A4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6CABDD5-B83D-4B00-958F-214E21B1C9CC}" type="pres">
      <dgm:prSet presAssocID="{E0F0B5EB-081E-4C5E-BB3D-DD1860604E3F}" presName="sibTrans" presStyleCnt="0"/>
      <dgm:spPr/>
    </dgm:pt>
    <dgm:pt modelId="{C2185FF0-BC59-4585-939D-CB787943E3D2}" type="pres">
      <dgm:prSet presAssocID="{5DD7429B-116C-4E30-B73E-1E22F924FDF2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F3153A0-D6F3-4C39-983B-E014148A35B1}" type="pres">
      <dgm:prSet presAssocID="{8EFCDA5F-63C5-4844-8AC1-964A33EEBA79}" presName="sibTrans" presStyleCnt="0"/>
      <dgm:spPr/>
    </dgm:pt>
    <dgm:pt modelId="{9066F202-21BF-43D0-B838-D0E3CAE02159}" type="pres">
      <dgm:prSet presAssocID="{067B6943-FA7C-431A-801B-73CD5DECF85F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67EB575-CEB9-481B-88DA-F7FD556D9431}" type="pres">
      <dgm:prSet presAssocID="{6371EAA3-EB7E-49D9-9AA7-B1032228FFFC}" presName="sibTrans" presStyleCnt="0"/>
      <dgm:spPr/>
    </dgm:pt>
    <dgm:pt modelId="{4CE0283C-3A24-42CD-803E-D129095B81CB}" type="pres">
      <dgm:prSet presAssocID="{7E50BA6F-5EB7-404E-B743-2367B2277DB9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4750A8D-FD89-491A-86A8-7757AF68FAB0}" srcId="{7BA444BC-3289-4FBC-9E78-677DA4107A6B}" destId="{067B6943-FA7C-431A-801B-73CD5DECF85F}" srcOrd="2" destOrd="0" parTransId="{30124C3B-EE87-484C-AF03-8BFF4BECDBFA}" sibTransId="{6371EAA3-EB7E-49D9-9AA7-B1032228FFFC}"/>
    <dgm:cxn modelId="{5CDAB4E3-C2AC-4A30-A6FE-83F93F23ECF5}" srcId="{7E50BA6F-5EB7-404E-B743-2367B2277DB9}" destId="{CF6B2903-BC0F-4C28-A9C4-BD4EF5513260}" srcOrd="1" destOrd="0" parTransId="{36D4F85E-65CC-4940-8DFD-65BD74A31339}" sibTransId="{C70231AB-E91E-4CAE-A064-BCF3E2B1100C}"/>
    <dgm:cxn modelId="{E557D516-EC5E-7A44-96CE-FB1D5CBF49EC}" type="presOf" srcId="{263C1BD2-8E1C-4818-BD77-E9A0A4E7B4A4}" destId="{CB541B30-355A-4E9A-897C-0E7D99171624}" srcOrd="0" destOrd="0" presId="urn:microsoft.com/office/officeart/2005/8/layout/default#1"/>
    <dgm:cxn modelId="{1D126442-2715-0C41-AD05-E1073F247A4D}" type="presOf" srcId="{7E50BA6F-5EB7-404E-B743-2367B2277DB9}" destId="{4CE0283C-3A24-42CD-803E-D129095B81CB}" srcOrd="0" destOrd="0" presId="urn:microsoft.com/office/officeart/2005/8/layout/default#1"/>
    <dgm:cxn modelId="{5F645240-8768-433A-BECF-6E5B50D89162}" srcId="{CF6B2903-BC0F-4C28-A9C4-BD4EF5513260}" destId="{0FD44382-087C-4F0F-BE7E-34119D5DDB28}" srcOrd="0" destOrd="0" parTransId="{C2BE8549-64BD-419E-8FC5-B48DD3D66028}" sibTransId="{D1FEDC0F-A647-4F8D-9456-723D4611A74F}"/>
    <dgm:cxn modelId="{F13F140D-BBA6-9345-A17B-4D0C1016F184}" type="presOf" srcId="{5DD7429B-116C-4E30-B73E-1E22F924FDF2}" destId="{C2185FF0-BC59-4585-939D-CB787943E3D2}" srcOrd="0" destOrd="0" presId="urn:microsoft.com/office/officeart/2005/8/layout/default#1"/>
    <dgm:cxn modelId="{3D2FDEF6-0A08-4CB2-8275-0E06F345EAFC}" srcId="{067B6943-FA7C-431A-801B-73CD5DECF85F}" destId="{C34DC4D2-A08B-4640-B10D-17F7BA6F6541}" srcOrd="1" destOrd="0" parTransId="{330AE492-F418-4301-AFA0-2A0BFDCBF4FA}" sibTransId="{24723C78-023B-457B-9207-9F8AEAEA7E4B}"/>
    <dgm:cxn modelId="{88C1B5E0-8C4D-6743-A3AA-48646D8B086B}" type="presOf" srcId="{0FD44382-087C-4F0F-BE7E-34119D5DDB28}" destId="{4CE0283C-3A24-42CD-803E-D129095B81CB}" srcOrd="0" destOrd="3" presId="urn:microsoft.com/office/officeart/2005/8/layout/default#1"/>
    <dgm:cxn modelId="{3092E697-D83C-F94E-B326-31FA975F2126}" type="presOf" srcId="{067B6943-FA7C-431A-801B-73CD5DECF85F}" destId="{9066F202-21BF-43D0-B838-D0E3CAE02159}" srcOrd="0" destOrd="0" presId="urn:microsoft.com/office/officeart/2005/8/layout/default#1"/>
    <dgm:cxn modelId="{AB9F9D23-F46B-3A42-8279-D5410108FFF1}" type="presOf" srcId="{7BA444BC-3289-4FBC-9E78-677DA4107A6B}" destId="{561BD2BC-F5F8-4291-BFC6-CB89AB2F9A8F}" srcOrd="0" destOrd="0" presId="urn:microsoft.com/office/officeart/2005/8/layout/default#1"/>
    <dgm:cxn modelId="{10FE5981-FE53-364F-8C4B-556A429DBB2F}" type="presOf" srcId="{9B8B259D-BC1E-49DA-9A80-E3EA968D9E37}" destId="{9066F202-21BF-43D0-B838-D0E3CAE02159}" srcOrd="0" destOrd="1" presId="urn:microsoft.com/office/officeart/2005/8/layout/default#1"/>
    <dgm:cxn modelId="{16687C49-5B6C-43EE-8548-0523556536A5}" srcId="{7E50BA6F-5EB7-404E-B743-2367B2277DB9}" destId="{FA8848F2-A341-4923-B1A8-A54247E836E6}" srcOrd="2" destOrd="0" parTransId="{076AE428-D543-4C68-8547-DE1273B01308}" sibTransId="{32CC3DBE-7F00-4BC6-99DA-2233B6693FEF}"/>
    <dgm:cxn modelId="{C5454179-4F12-8641-953B-6F9D3B6B944A}" type="presOf" srcId="{FA8848F2-A341-4923-B1A8-A54247E836E6}" destId="{4CE0283C-3A24-42CD-803E-D129095B81CB}" srcOrd="0" destOrd="4" presId="urn:microsoft.com/office/officeart/2005/8/layout/default#1"/>
    <dgm:cxn modelId="{76958E37-669F-7D4D-B307-D796CB8D2322}" type="presOf" srcId="{CF6B2903-BC0F-4C28-A9C4-BD4EF5513260}" destId="{4CE0283C-3A24-42CD-803E-D129095B81CB}" srcOrd="0" destOrd="2" presId="urn:microsoft.com/office/officeart/2005/8/layout/default#1"/>
    <dgm:cxn modelId="{81EC5572-37F9-4530-A3E4-6AD961F37FBC}" srcId="{7BA444BC-3289-4FBC-9E78-677DA4107A6B}" destId="{7E50BA6F-5EB7-404E-B743-2367B2277DB9}" srcOrd="3" destOrd="0" parTransId="{864E3F9C-EFD9-422F-9BC0-290CB66A3735}" sibTransId="{F0008FAE-D2C7-4A83-BBA7-F0F2DE049A0D}"/>
    <dgm:cxn modelId="{A6E2FA33-D105-452E-8AC0-5E07E874CF1F}" srcId="{7BA444BC-3289-4FBC-9E78-677DA4107A6B}" destId="{5DD7429B-116C-4E30-B73E-1E22F924FDF2}" srcOrd="1" destOrd="0" parTransId="{ACAB0EA1-531D-486C-ADFB-3FF6D5E4C0A1}" sibTransId="{8EFCDA5F-63C5-4844-8AC1-964A33EEBA79}"/>
    <dgm:cxn modelId="{4826EC99-F539-49EF-A573-E0AE6436BCB9}" srcId="{7E50BA6F-5EB7-404E-B743-2367B2277DB9}" destId="{B7EA19F6-E751-48B5-ACE5-C90F95A34B04}" srcOrd="0" destOrd="0" parTransId="{26022156-C6AA-48A6-B095-BB626E0ED0B2}" sibTransId="{FDFAE299-F127-43B1-B39D-CF9B73E115A4}"/>
    <dgm:cxn modelId="{4ECED6D8-4A85-4B96-BC72-4747583F81D6}" srcId="{067B6943-FA7C-431A-801B-73CD5DECF85F}" destId="{9B8B259D-BC1E-49DA-9A80-E3EA968D9E37}" srcOrd="0" destOrd="0" parTransId="{2F3EED59-427E-4260-BC6E-C6BF76055A77}" sibTransId="{7A6683B9-50CB-48F1-8941-0E77E6F59504}"/>
    <dgm:cxn modelId="{988AD689-A550-AC4F-993B-11F82B3DB1FB}" type="presOf" srcId="{B7EA19F6-E751-48B5-ACE5-C90F95A34B04}" destId="{4CE0283C-3A24-42CD-803E-D129095B81CB}" srcOrd="0" destOrd="1" presId="urn:microsoft.com/office/officeart/2005/8/layout/default#1"/>
    <dgm:cxn modelId="{EFCFCA12-D5AE-4F48-B726-D190CA3AE883}" srcId="{7BA444BC-3289-4FBC-9E78-677DA4107A6B}" destId="{263C1BD2-8E1C-4818-BD77-E9A0A4E7B4A4}" srcOrd="0" destOrd="0" parTransId="{609CE7F2-9880-438A-B97B-BCEA11BFF815}" sibTransId="{E0F0B5EB-081E-4C5E-BB3D-DD1860604E3F}"/>
    <dgm:cxn modelId="{473AC3A4-2A4D-8D4F-B69D-0A58B18AD7DD}" type="presOf" srcId="{C34DC4D2-A08B-4640-B10D-17F7BA6F6541}" destId="{9066F202-21BF-43D0-B838-D0E3CAE02159}" srcOrd="0" destOrd="2" presId="urn:microsoft.com/office/officeart/2005/8/layout/default#1"/>
    <dgm:cxn modelId="{870F1E2B-01A2-9948-9A94-E35CC1166854}" type="presParOf" srcId="{561BD2BC-F5F8-4291-BFC6-CB89AB2F9A8F}" destId="{CB541B30-355A-4E9A-897C-0E7D99171624}" srcOrd="0" destOrd="0" presId="urn:microsoft.com/office/officeart/2005/8/layout/default#1"/>
    <dgm:cxn modelId="{AB5C9F89-C6EC-B741-BF24-C8B7C4FAB1F8}" type="presParOf" srcId="{561BD2BC-F5F8-4291-BFC6-CB89AB2F9A8F}" destId="{96CABDD5-B83D-4B00-958F-214E21B1C9CC}" srcOrd="1" destOrd="0" presId="urn:microsoft.com/office/officeart/2005/8/layout/default#1"/>
    <dgm:cxn modelId="{83355C16-9FA3-7247-85C7-5819C9FB001D}" type="presParOf" srcId="{561BD2BC-F5F8-4291-BFC6-CB89AB2F9A8F}" destId="{C2185FF0-BC59-4585-939D-CB787943E3D2}" srcOrd="2" destOrd="0" presId="urn:microsoft.com/office/officeart/2005/8/layout/default#1"/>
    <dgm:cxn modelId="{B9CF8303-08ED-FF41-8F18-DEA85A44DA91}" type="presParOf" srcId="{561BD2BC-F5F8-4291-BFC6-CB89AB2F9A8F}" destId="{5F3153A0-D6F3-4C39-983B-E014148A35B1}" srcOrd="3" destOrd="0" presId="urn:microsoft.com/office/officeart/2005/8/layout/default#1"/>
    <dgm:cxn modelId="{DC564640-A830-0D46-9730-4AAEFCA17734}" type="presParOf" srcId="{561BD2BC-F5F8-4291-BFC6-CB89AB2F9A8F}" destId="{9066F202-21BF-43D0-B838-D0E3CAE02159}" srcOrd="4" destOrd="0" presId="urn:microsoft.com/office/officeart/2005/8/layout/default#1"/>
    <dgm:cxn modelId="{3B060ECF-AB50-B14E-AC59-DDE06EB20024}" type="presParOf" srcId="{561BD2BC-F5F8-4291-BFC6-CB89AB2F9A8F}" destId="{B67EB575-CEB9-481B-88DA-F7FD556D9431}" srcOrd="5" destOrd="0" presId="urn:microsoft.com/office/officeart/2005/8/layout/default#1"/>
    <dgm:cxn modelId="{1D850C48-EB59-1A4E-9A26-FD92F27FD16B}" type="presParOf" srcId="{561BD2BC-F5F8-4291-BFC6-CB89AB2F9A8F}" destId="{4CE0283C-3A24-42CD-803E-D129095B81CB}" srcOrd="6" destOrd="0" presId="urn:microsoft.com/office/officeart/2005/8/layout/default#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03E9F53-66DE-48E9-A7E3-395880C1700A}">
      <dsp:nvSpPr>
        <dsp:cNvPr id="0" name=""/>
        <dsp:cNvSpPr/>
      </dsp:nvSpPr>
      <dsp:spPr>
        <a:xfrm>
          <a:off x="3594143" y="1213214"/>
          <a:ext cx="1554210" cy="1554401"/>
        </a:xfrm>
        <a:prstGeom prst="ellipse">
          <a:avLst/>
        </a:prstGeom>
        <a:solidFill>
          <a:schemeClr val="accent2">
            <a:alpha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2700" prstMaterial="clear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7EBF033C-AC40-4334-965D-7ACC89466CE7}">
      <dsp:nvSpPr>
        <dsp:cNvPr id="0" name=""/>
        <dsp:cNvSpPr/>
      </dsp:nvSpPr>
      <dsp:spPr>
        <a:xfrm>
          <a:off x="3538731" y="343092"/>
          <a:ext cx="1534216" cy="953035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0" kern="1200" dirty="0" smtClean="0"/>
            <a:t>Search engines</a:t>
          </a:r>
          <a:endParaRPr lang="en-US" sz="2000" b="0" kern="1200" dirty="0"/>
        </a:p>
      </dsp:txBody>
      <dsp:txXfrm>
        <a:off x="3538731" y="343092"/>
        <a:ext cx="1534216" cy="953035"/>
      </dsp:txXfrm>
    </dsp:sp>
    <dsp:sp modelId="{0A7F9539-F5C7-46B0-9A76-633C35683EB0}">
      <dsp:nvSpPr>
        <dsp:cNvPr id="0" name=""/>
        <dsp:cNvSpPr/>
      </dsp:nvSpPr>
      <dsp:spPr>
        <a:xfrm>
          <a:off x="4050045" y="1432412"/>
          <a:ext cx="1554210" cy="1554401"/>
        </a:xfrm>
        <a:prstGeom prst="ellipse">
          <a:avLst/>
        </a:prstGeom>
        <a:solidFill>
          <a:schemeClr val="accent3">
            <a:alpha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2700" prstMaterial="clear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C1B858F2-04B9-48E4-9DAA-FCBBAC458895}">
      <dsp:nvSpPr>
        <dsp:cNvPr id="0" name=""/>
        <dsp:cNvSpPr/>
      </dsp:nvSpPr>
      <dsp:spPr>
        <a:xfrm>
          <a:off x="4639212" y="986897"/>
          <a:ext cx="3390237" cy="885312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0" kern="1200" dirty="0" smtClean="0"/>
            <a:t>Site recommendations</a:t>
          </a:r>
          <a:endParaRPr lang="en-US" sz="2000" b="0" kern="1200" dirty="0"/>
        </a:p>
      </dsp:txBody>
      <dsp:txXfrm>
        <a:off x="4639212" y="986897"/>
        <a:ext cx="3390237" cy="885312"/>
      </dsp:txXfrm>
    </dsp:sp>
    <dsp:sp modelId="{C3E550E1-F962-4B5F-A7D1-044FB4319E4A}">
      <dsp:nvSpPr>
        <dsp:cNvPr id="0" name=""/>
        <dsp:cNvSpPr/>
      </dsp:nvSpPr>
      <dsp:spPr>
        <a:xfrm>
          <a:off x="4162078" y="1925608"/>
          <a:ext cx="1554210" cy="1554401"/>
        </a:xfrm>
        <a:prstGeom prst="ellipse">
          <a:avLst/>
        </a:prstGeom>
        <a:solidFill>
          <a:schemeClr val="accent4">
            <a:alpha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2700" prstMaterial="clear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C9BFBFCB-CBD8-4273-8B9E-F17A31A9756E}">
      <dsp:nvSpPr>
        <dsp:cNvPr id="0" name=""/>
        <dsp:cNvSpPr/>
      </dsp:nvSpPr>
      <dsp:spPr>
        <a:xfrm>
          <a:off x="5223351" y="2239634"/>
          <a:ext cx="2779880" cy="1119817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0" kern="1200" dirty="0" smtClean="0"/>
            <a:t>Spam filtering</a:t>
          </a:r>
          <a:endParaRPr lang="en-US" sz="2000" b="0" kern="1200" dirty="0"/>
        </a:p>
      </dsp:txBody>
      <dsp:txXfrm>
        <a:off x="5223351" y="2239634"/>
        <a:ext cx="2779880" cy="1119817"/>
      </dsp:txXfrm>
    </dsp:sp>
    <dsp:sp modelId="{414BF724-9601-425E-BEFC-0EE53C6F24D8}">
      <dsp:nvSpPr>
        <dsp:cNvPr id="0" name=""/>
        <dsp:cNvSpPr/>
      </dsp:nvSpPr>
      <dsp:spPr>
        <a:xfrm>
          <a:off x="3846702" y="2321118"/>
          <a:ext cx="1554210" cy="1554401"/>
        </a:xfrm>
        <a:prstGeom prst="ellipse">
          <a:avLst/>
        </a:prstGeom>
        <a:solidFill>
          <a:schemeClr val="accent5">
            <a:alpha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2700" prstMaterial="clear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F5B73EB8-4A72-4CB6-806C-D3315F37EDB5}">
      <dsp:nvSpPr>
        <dsp:cNvPr id="0" name=""/>
        <dsp:cNvSpPr/>
      </dsp:nvSpPr>
      <dsp:spPr>
        <a:xfrm>
          <a:off x="4926986" y="3528396"/>
          <a:ext cx="2098964" cy="1024513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0" kern="1200" dirty="0" smtClean="0"/>
            <a:t>Knowledge bases and expert systems</a:t>
          </a:r>
          <a:endParaRPr lang="en-US" sz="2000" b="0" kern="1200" dirty="0"/>
        </a:p>
      </dsp:txBody>
      <dsp:txXfrm>
        <a:off x="4926986" y="3528396"/>
        <a:ext cx="2098964" cy="1024513"/>
      </dsp:txXfrm>
    </dsp:sp>
    <dsp:sp modelId="{090C2180-75BA-4A74-A8A3-9E172799FE97}">
      <dsp:nvSpPr>
        <dsp:cNvPr id="0" name=""/>
        <dsp:cNvSpPr/>
      </dsp:nvSpPr>
      <dsp:spPr>
        <a:xfrm>
          <a:off x="3341584" y="2321118"/>
          <a:ext cx="1554210" cy="1554401"/>
        </a:xfrm>
        <a:prstGeom prst="ellipse">
          <a:avLst/>
        </a:prstGeom>
        <a:solidFill>
          <a:schemeClr val="accent6">
            <a:alpha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2700" prstMaterial="clear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4D140346-8F12-46B6-ADF7-D9EE2F224D67}">
      <dsp:nvSpPr>
        <dsp:cNvPr id="0" name=""/>
        <dsp:cNvSpPr/>
      </dsp:nvSpPr>
      <dsp:spPr>
        <a:xfrm>
          <a:off x="859686" y="3528396"/>
          <a:ext cx="2997910" cy="1024513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0" kern="1200" dirty="0" smtClean="0"/>
            <a:t>Automated customer support systems</a:t>
          </a:r>
          <a:endParaRPr lang="en-US" sz="2000" b="0" kern="1200" dirty="0"/>
        </a:p>
      </dsp:txBody>
      <dsp:txXfrm>
        <a:off x="859686" y="3528396"/>
        <a:ext cx="2997910" cy="1024513"/>
      </dsp:txXfrm>
    </dsp:sp>
    <dsp:sp modelId="{38F2EF78-6659-4999-8935-21999D9DBB66}">
      <dsp:nvSpPr>
        <dsp:cNvPr id="0" name=""/>
        <dsp:cNvSpPr/>
      </dsp:nvSpPr>
      <dsp:spPr>
        <a:xfrm>
          <a:off x="3026209" y="1925608"/>
          <a:ext cx="1554210" cy="1554401"/>
        </a:xfrm>
        <a:prstGeom prst="ellipse">
          <a:avLst/>
        </a:prstGeom>
        <a:solidFill>
          <a:schemeClr val="accent2">
            <a:alpha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2700" prstMaterial="clear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D87E9021-5D6A-4917-849B-1205F930149C}">
      <dsp:nvSpPr>
        <dsp:cNvPr id="0" name=""/>
        <dsp:cNvSpPr/>
      </dsp:nvSpPr>
      <dsp:spPr>
        <a:xfrm>
          <a:off x="265568" y="2239634"/>
          <a:ext cx="2779880" cy="1119817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0" kern="1200" dirty="0" smtClean="0"/>
            <a:t>Banking fraud detection</a:t>
          </a:r>
          <a:endParaRPr lang="en-US" sz="2000" b="0" kern="1200" dirty="0"/>
        </a:p>
      </dsp:txBody>
      <dsp:txXfrm>
        <a:off x="265568" y="2239634"/>
        <a:ext cx="2779880" cy="1119817"/>
      </dsp:txXfrm>
    </dsp:sp>
    <dsp:sp modelId="{8BE01188-6DC1-4DF7-83E1-A1798A33F0AB}">
      <dsp:nvSpPr>
        <dsp:cNvPr id="0" name=""/>
        <dsp:cNvSpPr/>
      </dsp:nvSpPr>
      <dsp:spPr>
        <a:xfrm>
          <a:off x="3138241" y="1432412"/>
          <a:ext cx="1554210" cy="1554401"/>
        </a:xfrm>
        <a:prstGeom prst="ellipse">
          <a:avLst/>
        </a:prstGeom>
        <a:solidFill>
          <a:schemeClr val="accent3">
            <a:alpha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2700" prstMaterial="clear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C242491B-19CF-4B08-BAC5-9B508BF5BB74}">
      <dsp:nvSpPr>
        <dsp:cNvPr id="0" name=""/>
        <dsp:cNvSpPr/>
      </dsp:nvSpPr>
      <dsp:spPr>
        <a:xfrm>
          <a:off x="58709" y="905384"/>
          <a:ext cx="3654869" cy="1048339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0" kern="1200" dirty="0" smtClean="0"/>
            <a:t>Consumer behavior analysis</a:t>
          </a:r>
          <a:endParaRPr lang="en-US" sz="2000" b="0" kern="1200" dirty="0"/>
        </a:p>
      </dsp:txBody>
      <dsp:txXfrm>
        <a:off x="58709" y="905384"/>
        <a:ext cx="3654869" cy="104833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541B30-355A-4E9A-897C-0E7D99171624}">
      <dsp:nvSpPr>
        <dsp:cNvPr id="0" name=""/>
        <dsp:cNvSpPr/>
      </dsp:nvSpPr>
      <dsp:spPr>
        <a:xfrm>
          <a:off x="942" y="110250"/>
          <a:ext cx="3676999" cy="2206199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50800" dist="38100" dir="5400000" algn="t" rotWithShape="0">
            <a:prstClr val="black">
              <a:alpha val="40000"/>
            </a:prst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lvl="0" algn="ctr" defTabSz="1778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kern="1200" dirty="0" smtClean="0"/>
            <a:t>Sentiment</a:t>
          </a:r>
          <a:endParaRPr lang="en-US" sz="4000" kern="1200" dirty="0"/>
        </a:p>
      </dsp:txBody>
      <dsp:txXfrm>
        <a:off x="942" y="110250"/>
        <a:ext cx="3676999" cy="2206199"/>
      </dsp:txXfrm>
    </dsp:sp>
    <dsp:sp modelId="{C2185FF0-BC59-4585-939D-CB787943E3D2}">
      <dsp:nvSpPr>
        <dsp:cNvPr id="0" name=""/>
        <dsp:cNvSpPr/>
      </dsp:nvSpPr>
      <dsp:spPr>
        <a:xfrm>
          <a:off x="4045641" y="110250"/>
          <a:ext cx="3676999" cy="2206199"/>
        </a:xfrm>
        <a:prstGeom prst="rect">
          <a:avLst/>
        </a:prstGeom>
        <a:gradFill rotWithShape="1">
          <a:gsLst>
            <a:gs pos="0">
              <a:schemeClr val="accent3">
                <a:tint val="50000"/>
                <a:satMod val="300000"/>
              </a:schemeClr>
            </a:gs>
            <a:gs pos="35000">
              <a:schemeClr val="accent3">
                <a:tint val="37000"/>
                <a:satMod val="300000"/>
              </a:schemeClr>
            </a:gs>
            <a:gs pos="100000">
              <a:schemeClr val="accent3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3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/>
      </dsp:spPr>
      <dsp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lvl="0" algn="ctr" defTabSz="1778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kern="1200" dirty="0" smtClean="0"/>
            <a:t>Ambiguity</a:t>
          </a:r>
          <a:endParaRPr lang="en-US" sz="4000" kern="1200" dirty="0"/>
        </a:p>
      </dsp:txBody>
      <dsp:txXfrm>
        <a:off x="4045641" y="110250"/>
        <a:ext cx="3676999" cy="2206199"/>
      </dsp:txXfrm>
    </dsp:sp>
    <dsp:sp modelId="{9066F202-21BF-43D0-B838-D0E3CAE02159}">
      <dsp:nvSpPr>
        <dsp:cNvPr id="0" name=""/>
        <dsp:cNvSpPr/>
      </dsp:nvSpPr>
      <dsp:spPr>
        <a:xfrm>
          <a:off x="942" y="2684149"/>
          <a:ext cx="3676999" cy="2206199"/>
        </a:xfrm>
        <a:prstGeom prst="rect">
          <a:avLst/>
        </a:prstGeom>
        <a:gradFill rotWithShape="1">
          <a:gsLst>
            <a:gs pos="0">
              <a:schemeClr val="accent5">
                <a:tint val="50000"/>
                <a:satMod val="300000"/>
              </a:schemeClr>
            </a:gs>
            <a:gs pos="35000">
              <a:schemeClr val="accent5">
                <a:tint val="37000"/>
                <a:satMod val="300000"/>
              </a:schemeClr>
            </a:gs>
            <a:gs pos="100000">
              <a:schemeClr val="accent5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5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/>
      </dsp:spPr>
      <dsp:style>
        <a:lnRef idx="1">
          <a:schemeClr val="accent5"/>
        </a:lnRef>
        <a:fillRef idx="2">
          <a:schemeClr val="accent5"/>
        </a:fillRef>
        <a:effectRef idx="1">
          <a:schemeClr val="accent5"/>
        </a:effectRef>
        <a:fontRef idx="minor">
          <a:schemeClr val="dk1"/>
        </a:fontRef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lvl="0" algn="ctr" defTabSz="1778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kern="1200" dirty="0" smtClean="0"/>
            <a:t>Intent</a:t>
          </a:r>
          <a:endParaRPr lang="en-US" sz="4000" kern="1200" dirty="0"/>
        </a:p>
        <a:p>
          <a:pPr marL="228600" lvl="1" indent="-228600" algn="l" defTabSz="9779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200" kern="1200" dirty="0" smtClean="0"/>
            <a:t>Sarcasm</a:t>
          </a:r>
          <a:endParaRPr lang="en-US" sz="2200" kern="1200" dirty="0"/>
        </a:p>
        <a:p>
          <a:pPr marL="228600" lvl="1" indent="-228600" algn="l" defTabSz="9779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200" kern="1200" dirty="0" smtClean="0"/>
            <a:t>Slang</a:t>
          </a:r>
          <a:endParaRPr lang="en-US" sz="2200" kern="1200" dirty="0"/>
        </a:p>
      </dsp:txBody>
      <dsp:txXfrm>
        <a:off x="942" y="2684149"/>
        <a:ext cx="3676999" cy="2206199"/>
      </dsp:txXfrm>
    </dsp:sp>
    <dsp:sp modelId="{4CE0283C-3A24-42CD-803E-D129095B81CB}">
      <dsp:nvSpPr>
        <dsp:cNvPr id="0" name=""/>
        <dsp:cNvSpPr/>
      </dsp:nvSpPr>
      <dsp:spPr>
        <a:xfrm>
          <a:off x="4045641" y="2684149"/>
          <a:ext cx="3676999" cy="2206199"/>
        </a:xfrm>
        <a:prstGeom prst="rect">
          <a:avLst/>
        </a:prstGeom>
        <a:gradFill rotWithShape="1">
          <a:gsLst>
            <a:gs pos="0">
              <a:schemeClr val="accent2">
                <a:tint val="50000"/>
                <a:satMod val="300000"/>
              </a:schemeClr>
            </a:gs>
            <a:gs pos="35000">
              <a:schemeClr val="accent2">
                <a:tint val="37000"/>
                <a:satMod val="300000"/>
              </a:schemeClr>
            </a:gs>
            <a:gs pos="100000">
              <a:schemeClr val="accent2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2">
              <a:shade val="95000"/>
              <a:satMod val="10500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/>
      </dsp:spPr>
      <dsp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lvl="0" algn="ctr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kern="1200" dirty="0" smtClean="0"/>
            <a:t>Context</a:t>
          </a:r>
          <a:endParaRPr lang="en-US" sz="3600" kern="1200" dirty="0"/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/>
            <a:t>Emphasis</a:t>
          </a:r>
          <a:endParaRPr lang="en-US" sz="2000" kern="1200" dirty="0"/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/>
            <a:t>Time and date</a:t>
          </a:r>
          <a:endParaRPr lang="en-US" sz="2000" kern="1200" dirty="0"/>
        </a:p>
        <a:p>
          <a:pPr marL="457200" lvl="2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/>
            <a:t>Since when did “</a:t>
          </a:r>
          <a:r>
            <a:rPr lang="en-US" sz="2000" kern="1200" dirty="0" err="1" smtClean="0"/>
            <a:t>google</a:t>
          </a:r>
          <a:r>
            <a:rPr lang="en-US" sz="2000" kern="1200" dirty="0" smtClean="0"/>
            <a:t>” become a verb?</a:t>
          </a:r>
          <a:endParaRPr lang="en-US" sz="2000" kern="1200" dirty="0"/>
        </a:p>
        <a:p>
          <a:pPr marL="285750" lvl="1" indent="-285750" algn="ctr" defTabSz="1244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2800" kern="1200" dirty="0"/>
        </a:p>
      </dsp:txBody>
      <dsp:txXfrm>
        <a:off x="4045641" y="2684149"/>
        <a:ext cx="3676999" cy="22061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#1">
  <dgm:title val=""/>
  <dgm:desc val=""/>
  <dgm:catLst>
    <dgm:cat type="list" pri="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sz="quarter" idx="1"/>
          </p:nvPr>
        </p:nvSpPr>
        <p:spPr>
          <a:xfrm>
            <a:off x="4021294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02BD2D0E-7EF7-44CF-B6E2-6A18BB7659FF}" type="datetimeFigureOut">
              <a:rPr lang="es-ES" smtClean="0"/>
              <a:pPr/>
              <a:t>22/4/16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2"/>
          </p:nvPr>
        </p:nvSpPr>
        <p:spPr>
          <a:xfrm>
            <a:off x="0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3"/>
          </p:nvPr>
        </p:nvSpPr>
        <p:spPr>
          <a:xfrm>
            <a:off x="4021294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EDBC52EA-2AB7-49C2-827C-E071AA6295C2}" type="slidenum">
              <a:rPr lang="es-ES" smtClean="0"/>
              <a:pPr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9856872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eg>
</file>

<file path=ppt/media/image4.tiff>
</file>

<file path=ppt/media/image5.tiff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1138" y="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26DA75-0346-1D47-A3F2-52ECFE4E20E0}" type="datetimeFigureOut">
              <a:rPr lang="en-US" smtClean="0"/>
              <a:t>4/22/16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46188" y="1279525"/>
            <a:ext cx="4606925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9613" y="4926013"/>
            <a:ext cx="5680075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1138" y="972185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EFA2CB-CD20-6E4D-9920-8A2D3E3FA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4698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FA2CB-CD20-6E4D-9920-8A2D3E3FA93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7923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FA2CB-CD20-6E4D-9920-8A2D3E3FA93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797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28C7E-869D-4BE7-9AAD-857B6FD53323}" type="datetimeFigureOut">
              <a:rPr lang="es-ES" smtClean="0"/>
              <a:pPr/>
              <a:t>22/4/16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fld id="{04A2D5FF-6DB8-4FF3-90EA-E4A506DFF0F1}" type="slidenum">
              <a:rPr lang="es-ES" smtClean="0"/>
              <a:pPr/>
              <a:t>‹#›</a:t>
            </a:fld>
            <a:r>
              <a:rPr lang="es-ES" dirty="0" smtClean="0"/>
              <a:t>/13</a:t>
            </a:r>
            <a:endParaRPr lang="es-ES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F7A91-241D-47EF-85A8-3E332F3D70FD}" type="slidenum">
              <a:rPr lang="es-ES" smtClean="0"/>
              <a:pPr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669118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28C7E-869D-4BE7-9AAD-857B6FD53323}" type="datetimeFigureOut">
              <a:rPr lang="es-ES" smtClean="0"/>
              <a:pPr/>
              <a:t>22/4/16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F7A91-241D-47EF-85A8-3E332F3D70FD}" type="slidenum">
              <a:rPr lang="es-ES" smtClean="0"/>
              <a:pPr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641375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28C7E-869D-4BE7-9AAD-857B6FD53323}" type="datetimeFigureOut">
              <a:rPr lang="es-ES" smtClean="0"/>
              <a:pPr/>
              <a:t>22/4/16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F7A91-241D-47EF-85A8-3E332F3D70FD}" type="slidenum">
              <a:rPr lang="es-ES" smtClean="0"/>
              <a:pPr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960639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pas Altr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dirty="0" smtClean="0"/>
              <a:t>Haga clic para modificar el estilo de texto del patrón</a:t>
            </a:r>
          </a:p>
          <a:p>
            <a:pPr lvl="1"/>
            <a:r>
              <a:rPr lang="es-ES" dirty="0" smtClean="0"/>
              <a:t>Segundo nivel</a:t>
            </a:r>
          </a:p>
          <a:p>
            <a:pPr lvl="2"/>
            <a:r>
              <a:rPr lang="es-ES" dirty="0" smtClean="0"/>
              <a:t>Tercer nivel</a:t>
            </a:r>
          </a:p>
          <a:p>
            <a:pPr lvl="3"/>
            <a:r>
              <a:rPr lang="es-ES" dirty="0" smtClean="0"/>
              <a:t>Cuarto nivel</a:t>
            </a:r>
          </a:p>
          <a:p>
            <a:pPr lvl="4"/>
            <a:r>
              <a:rPr lang="es-ES" dirty="0" smtClean="0"/>
              <a:t>Quinto nivel</a:t>
            </a:r>
            <a:endParaRPr lang="es-ES" dirty="0"/>
          </a:p>
        </p:txBody>
      </p:sp>
      <p:sp>
        <p:nvSpPr>
          <p:cNvPr id="9" name="8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28C7E-869D-4BE7-9AAD-857B6FD53323}" type="datetimeFigureOut">
              <a:rPr lang="es-ES" smtClean="0"/>
              <a:pPr/>
              <a:t>22/4/16</a:t>
            </a:fld>
            <a:endParaRPr lang="es-ES"/>
          </a:p>
        </p:txBody>
      </p:sp>
      <p:sp>
        <p:nvSpPr>
          <p:cNvPr id="12" name="1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s-ES" dirty="0" smtClean="0"/>
              <a:t>Haga clic para modificar el estilo de título del patrón</a:t>
            </a:r>
            <a:endParaRPr lang="es-ES" dirty="0"/>
          </a:p>
        </p:txBody>
      </p:sp>
      <p:sp>
        <p:nvSpPr>
          <p:cNvPr id="13" name="12 Rectángulo"/>
          <p:cNvSpPr/>
          <p:nvPr userDrawn="1"/>
        </p:nvSpPr>
        <p:spPr>
          <a:xfrm>
            <a:off x="8028384" y="6453336"/>
            <a:ext cx="83708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1400" i="1" dirty="0" smtClean="0">
                <a:solidFill>
                  <a:schemeClr val="accent1">
                    <a:lumMod val="75000"/>
                  </a:schemeClr>
                </a:solidFill>
              </a:rPr>
              <a:t>- </a:t>
            </a:r>
            <a:fld id="{EBFF7A91-241D-47EF-85A8-3E332F3D70FD}" type="slidenum">
              <a:rPr lang="es-ES" sz="1400" i="1" smtClean="0">
                <a:solidFill>
                  <a:schemeClr val="accent1">
                    <a:lumMod val="75000"/>
                  </a:schemeClr>
                </a:solidFill>
              </a:rPr>
              <a:pPr/>
              <a:t>‹#›</a:t>
            </a:fld>
            <a:r>
              <a:rPr lang="es-ES" sz="1400" i="1" dirty="0" smtClean="0">
                <a:solidFill>
                  <a:schemeClr val="accent1">
                    <a:lumMod val="75000"/>
                  </a:schemeClr>
                </a:solidFill>
              </a:rPr>
              <a:t>/30 -</a:t>
            </a:r>
            <a:endParaRPr lang="es-ES" sz="1400" i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9469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28C7E-869D-4BE7-9AAD-857B6FD53323}" type="datetimeFigureOut">
              <a:rPr lang="es-ES" smtClean="0"/>
              <a:pPr/>
              <a:t>22/4/16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F7A91-241D-47EF-85A8-3E332F3D70FD}" type="slidenum">
              <a:rPr lang="es-ES" smtClean="0"/>
              <a:pPr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953236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28C7E-869D-4BE7-9AAD-857B6FD53323}" type="datetimeFigureOut">
              <a:rPr lang="es-ES" smtClean="0"/>
              <a:pPr/>
              <a:t>22/4/16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F7A91-241D-47EF-85A8-3E332F3D70FD}" type="slidenum">
              <a:rPr lang="es-ES" smtClean="0"/>
              <a:pPr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081073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28C7E-869D-4BE7-9AAD-857B6FD53323}" type="datetimeFigureOut">
              <a:rPr lang="es-ES" smtClean="0"/>
              <a:pPr/>
              <a:t>22/4/16</a:t>
            </a:fld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F7A91-241D-47EF-85A8-3E332F3D70FD}" type="slidenum">
              <a:rPr lang="es-ES" smtClean="0"/>
              <a:pPr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277331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28C7E-869D-4BE7-9AAD-857B6FD53323}" type="datetimeFigureOut">
              <a:rPr lang="es-ES" smtClean="0"/>
              <a:pPr/>
              <a:t>22/4/16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F7A91-241D-47EF-85A8-3E332F3D70FD}" type="slidenum">
              <a:rPr lang="es-ES" smtClean="0"/>
              <a:pPr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600616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28C7E-869D-4BE7-9AAD-857B6FD53323}" type="datetimeFigureOut">
              <a:rPr lang="es-ES" smtClean="0"/>
              <a:pPr/>
              <a:t>22/4/16</a:t>
            </a:fld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F7A91-241D-47EF-85A8-3E332F3D70FD}" type="slidenum">
              <a:rPr lang="es-ES" smtClean="0"/>
              <a:pPr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447902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28C7E-869D-4BE7-9AAD-857B6FD53323}" type="datetimeFigureOut">
              <a:rPr lang="es-ES" smtClean="0"/>
              <a:pPr/>
              <a:t>22/4/16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F7A91-241D-47EF-85A8-3E332F3D70FD}" type="slidenum">
              <a:rPr lang="es-ES" smtClean="0"/>
              <a:pPr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602182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28C7E-869D-4BE7-9AAD-857B6FD53323}" type="datetimeFigureOut">
              <a:rPr lang="es-ES" smtClean="0"/>
              <a:pPr/>
              <a:t>22/4/16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F7A91-241D-47EF-85A8-3E332F3D70FD}" type="slidenum">
              <a:rPr lang="es-ES" smtClean="0"/>
              <a:pPr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732516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628C7E-869D-4BE7-9AAD-857B6FD53323}" type="datetimeFigureOut">
              <a:rPr lang="es-ES" smtClean="0"/>
              <a:pPr/>
              <a:t>22/4/16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0000"/>
                </a:solidFill>
              </a:defRPr>
            </a:lvl1pPr>
          </a:lstStyle>
          <a:p>
            <a:r>
              <a:rPr lang="es-ES" dirty="0" err="1" smtClean="0"/>
              <a:t>asdfasdfasdf</a:t>
            </a:r>
            <a:endParaRPr lang="es-ES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FF7A91-241D-47EF-85A8-3E332F3D70FD}" type="slidenum">
              <a:rPr lang="es-ES" smtClean="0"/>
              <a:pPr/>
              <a:t>‹#›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28058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png"/><Relationship Id="rId5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711271" y="1023880"/>
            <a:ext cx="7772400" cy="1436342"/>
          </a:xfrm>
          <a:solidFill>
            <a:schemeClr val="accent6">
              <a:lumMod val="20000"/>
              <a:lumOff val="80000"/>
            </a:schemeClr>
          </a:solidFill>
        </p:spPr>
        <p:txBody>
          <a:bodyPr>
            <a:normAutofit/>
          </a:bodyPr>
          <a:lstStyle/>
          <a:p>
            <a:r>
              <a:rPr lang="es-ES" dirty="0" smtClean="0"/>
              <a:t>Natural </a:t>
            </a:r>
            <a:r>
              <a:rPr lang="es-ES" dirty="0" err="1" smtClean="0"/>
              <a:t>Language</a:t>
            </a:r>
            <a:r>
              <a:rPr lang="es-ES" dirty="0" smtClean="0"/>
              <a:t> </a:t>
            </a:r>
            <a:r>
              <a:rPr lang="es-ES" dirty="0" err="1" smtClean="0"/>
              <a:t>Processing</a:t>
            </a:r>
            <a:r>
              <a:rPr lang="es-ES" dirty="0" smtClean="0"/>
              <a:t> </a:t>
            </a:r>
            <a:r>
              <a:rPr lang="es-ES" dirty="0" err="1" smtClean="0"/>
              <a:t>with</a:t>
            </a:r>
            <a:r>
              <a:rPr lang="es-ES" dirty="0" smtClean="0"/>
              <a:t> NLTK</a:t>
            </a:r>
            <a:endParaRPr lang="es-ES" dirty="0"/>
          </a:p>
        </p:txBody>
      </p:sp>
      <p:pic>
        <p:nvPicPr>
          <p:cNvPr id="5" name="4 Imagen" descr="logo_uc3m_nuevo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127106" y="4739492"/>
            <a:ext cx="675520" cy="675520"/>
          </a:xfrm>
          <a:prstGeom prst="rect">
            <a:avLst/>
          </a:prstGeom>
        </p:spPr>
      </p:pic>
      <p:sp>
        <p:nvSpPr>
          <p:cNvPr id="7" name="2 Marcador de contenido"/>
          <p:cNvSpPr txBox="1">
            <a:spLocks/>
          </p:cNvSpPr>
          <p:nvPr/>
        </p:nvSpPr>
        <p:spPr>
          <a:xfrm>
            <a:off x="4644008" y="4725144"/>
            <a:ext cx="4042792" cy="14010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s-ES" b="0" i="1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Vanessa G</a:t>
            </a:r>
            <a:r>
              <a:rPr kumimoji="0" lang="es-ES_tradnl" b="0" i="1" u="none" strike="noStrike" kern="1200" cap="none" spc="0" normalizeH="0" baseline="0" noProof="0" dirty="0" err="1" smtClean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ómez</a:t>
            </a:r>
            <a:r>
              <a:rPr kumimoji="0" lang="es-ES_tradnl" b="0" i="1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 Verdejo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s-ES" b="0" i="1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Jesús Cid </a:t>
            </a:r>
            <a:r>
              <a:rPr kumimoji="0" lang="es-ES" b="0" i="1" u="none" strike="noStrike" kern="1200" cap="none" spc="0" normalizeH="0" baseline="0" noProof="0" dirty="0" err="1" smtClean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Sueiro</a:t>
            </a:r>
            <a:endParaRPr lang="es-ES" i="1" dirty="0"/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s-ES" i="1" dirty="0" smtClean="0"/>
              <a:t>Machine </a:t>
            </a:r>
            <a:r>
              <a:rPr lang="es-ES" i="1" dirty="0" err="1" smtClean="0"/>
              <a:t>Learning</a:t>
            </a:r>
            <a:r>
              <a:rPr lang="es-ES" i="1" dirty="0" smtClean="0"/>
              <a:t> </a:t>
            </a:r>
            <a:r>
              <a:rPr lang="es-ES" i="1" dirty="0"/>
              <a:t>4</a:t>
            </a:r>
            <a:r>
              <a:rPr lang="es-ES" i="1" dirty="0" smtClean="0"/>
              <a:t> Data </a:t>
            </a:r>
            <a:r>
              <a:rPr lang="es-ES" i="1" dirty="0" err="1" smtClean="0"/>
              <a:t>Science</a:t>
            </a:r>
            <a:endParaRPr lang="es-ES" i="1" dirty="0" smtClean="0"/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s-ES" b="0" i="1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Universidad</a:t>
            </a:r>
            <a:r>
              <a:rPr kumimoji="0" lang="es-ES" b="0" i="1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 Carlos III de Madrid</a:t>
            </a:r>
            <a:endParaRPr kumimoji="0" lang="es-ES" b="0" i="1" u="none" strike="noStrike" kern="1200" cap="none" spc="0" normalizeH="0" baseline="0" noProof="0" dirty="0" smtClean="0">
              <a:ln>
                <a:noFill/>
              </a:ln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s-ES" sz="2800" b="0" i="1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5508104" y="2459545"/>
            <a:ext cx="2952328" cy="1833551"/>
          </a:xfrm>
          <a:prstGeom prst="rect">
            <a:avLst/>
          </a:prstGeom>
        </p:spPr>
      </p:pic>
      <p:pic>
        <p:nvPicPr>
          <p:cNvPr id="9" name="8 Imagen" descr="ml4ds_logo.jp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3540172" y="5445224"/>
            <a:ext cx="1849388" cy="619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775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412776"/>
            <a:ext cx="6203032" cy="1252736"/>
          </a:xfrm>
        </p:spPr>
        <p:txBody>
          <a:bodyPr>
            <a:normAutofit/>
          </a:bodyPr>
          <a:lstStyle/>
          <a:p>
            <a:r>
              <a:rPr lang="en-US" dirty="0"/>
              <a:t>From NLTK   (pip install </a:t>
            </a:r>
            <a:r>
              <a:rPr lang="en-US" dirty="0" err="1"/>
              <a:t>nltk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269776"/>
            <a:ext cx="8229600" cy="1143000"/>
          </a:xfrm>
        </p:spPr>
        <p:txBody>
          <a:bodyPr/>
          <a:lstStyle/>
          <a:p>
            <a:r>
              <a:rPr lang="en-US" dirty="0" smtClean="0"/>
              <a:t>Loading a corpus</a:t>
            </a: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899592" y="2060848"/>
            <a:ext cx="5112568" cy="230425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" indent="0">
              <a:buNone/>
            </a:pP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import 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nltk</a:t>
            </a:r>
            <a:endParaRPr lang="en-US" sz="2000" dirty="0" smtClean="0">
              <a:latin typeface="Consolas" charset="0"/>
              <a:ea typeface="Consolas" charset="0"/>
              <a:cs typeface="Consolas" charset="0"/>
            </a:endParaRPr>
          </a:p>
          <a:p>
            <a:pPr marL="57150" indent="0">
              <a:buNone/>
            </a:pP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nltk.download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()</a:t>
            </a:r>
          </a:p>
          <a:p>
            <a:pPr marL="57150" indent="0">
              <a:buNone/>
            </a:pP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Mycorpus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nltk.corpus.gutenberg</a:t>
            </a:r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  <a:p>
            <a:pPr marL="57150" indent="0">
              <a:buNone/>
            </a:pP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text_name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Mycorpus.fileids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()[0]</a:t>
            </a:r>
          </a:p>
          <a:p>
            <a:pPr marL="57150" indent="0">
              <a:buNone/>
            </a:pP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r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aw = 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Mycorpus.raw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text_name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pPr marL="57150" indent="0">
              <a:buNone/>
            </a:pP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Words = 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Mycorpus.words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text_name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)</a:t>
            </a:r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Left Arrow 5"/>
          <p:cNvSpPr/>
          <p:nvPr/>
        </p:nvSpPr>
        <p:spPr>
          <a:xfrm>
            <a:off x="3851920" y="2492896"/>
            <a:ext cx="2921567" cy="286148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79512" y="4581128"/>
            <a:ext cx="4351312" cy="203132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sz="1400" dirty="0">
                <a:latin typeface="Courier" charset="0"/>
              </a:rPr>
              <a:t>[Emma by Jane Austen 1816</a:t>
            </a:r>
            <a:r>
              <a:rPr lang="en-US" sz="1400" dirty="0" smtClean="0">
                <a:latin typeface="Courier" charset="0"/>
              </a:rPr>
              <a:t>]</a:t>
            </a:r>
            <a:endParaRPr lang="en-US" sz="1400" dirty="0">
              <a:latin typeface="Courier" charset="0"/>
            </a:endParaRPr>
          </a:p>
          <a:p>
            <a:r>
              <a:rPr lang="en-US" sz="1400" dirty="0">
                <a:latin typeface="Courier" charset="0"/>
              </a:rPr>
              <a:t>VOLUME </a:t>
            </a:r>
            <a:r>
              <a:rPr lang="en-US" sz="1400" dirty="0" smtClean="0">
                <a:latin typeface="Courier" charset="0"/>
              </a:rPr>
              <a:t>I</a:t>
            </a:r>
            <a:endParaRPr lang="en-US" sz="1400" dirty="0">
              <a:latin typeface="Courier" charset="0"/>
            </a:endParaRPr>
          </a:p>
          <a:p>
            <a:r>
              <a:rPr lang="en-US" sz="1400" dirty="0">
                <a:latin typeface="Courier" charset="0"/>
              </a:rPr>
              <a:t>CHAPTER </a:t>
            </a:r>
            <a:r>
              <a:rPr lang="en-US" sz="1400" dirty="0" smtClean="0">
                <a:latin typeface="Courier" charset="0"/>
              </a:rPr>
              <a:t>I</a:t>
            </a:r>
            <a:endParaRPr lang="en-US" sz="1400" dirty="0">
              <a:latin typeface="Courier" charset="0"/>
            </a:endParaRPr>
          </a:p>
          <a:p>
            <a:r>
              <a:rPr lang="en-US" sz="1400" dirty="0">
                <a:latin typeface="Courier" charset="0"/>
              </a:rPr>
              <a:t>Emma Woodhouse, handsome, clever, and rich, with a comfortable </a:t>
            </a:r>
            <a:r>
              <a:rPr lang="en-US" sz="1400" dirty="0" smtClean="0">
                <a:latin typeface="Courier" charset="0"/>
              </a:rPr>
              <a:t>home and </a:t>
            </a:r>
            <a:r>
              <a:rPr lang="en-US" sz="1400" dirty="0">
                <a:latin typeface="Courier" charset="0"/>
              </a:rPr>
              <a:t>happy disposition, seemed to unite some of the best </a:t>
            </a:r>
            <a:r>
              <a:rPr lang="en-US" sz="1400" dirty="0" smtClean="0">
                <a:latin typeface="Courier" charset="0"/>
              </a:rPr>
              <a:t>blessings of </a:t>
            </a:r>
            <a:r>
              <a:rPr lang="en-US" sz="1400" dirty="0">
                <a:latin typeface="Courier" charset="0"/>
              </a:rPr>
              <a:t>existence; and had lived nearly twenty-one years in the </a:t>
            </a:r>
            <a:r>
              <a:rPr lang="en-US" sz="1400" dirty="0" smtClean="0">
                <a:latin typeface="Courier" charset="0"/>
              </a:rPr>
              <a:t>world with </a:t>
            </a:r>
            <a:r>
              <a:rPr lang="en-US" sz="1400" dirty="0">
                <a:latin typeface="Courier" charset="0"/>
              </a:rPr>
              <a:t>very little to distress </a:t>
            </a:r>
            <a:endParaRPr lang="en-US" sz="1400" dirty="0"/>
          </a:p>
        </p:txBody>
      </p:sp>
      <p:sp>
        <p:nvSpPr>
          <p:cNvPr id="4" name="Shape 148"/>
          <p:cNvSpPr/>
          <p:nvPr/>
        </p:nvSpPr>
        <p:spPr>
          <a:xfrm>
            <a:off x="6156177" y="2060848"/>
            <a:ext cx="2592288" cy="995465"/>
          </a:xfrm>
          <a:prstGeom prst="rect">
            <a:avLst/>
          </a:prstGeom>
          <a:solidFill>
            <a:schemeClr val="bg1"/>
          </a:solidFill>
          <a:ln w="12700">
            <a:solidFill>
              <a:schemeClr val="tx2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>
              <a:defRPr sz="3200">
                <a:solidFill>
                  <a:srgbClr val="FF2600"/>
                </a:solidFill>
              </a:defRPr>
            </a:lvl1pPr>
          </a:lstStyle>
          <a:p>
            <a:r>
              <a:rPr sz="2000" dirty="0"/>
              <a:t>Install it now and download book content (it takes a while)</a:t>
            </a:r>
          </a:p>
        </p:txBody>
      </p:sp>
      <p:sp>
        <p:nvSpPr>
          <p:cNvPr id="9" name="Rectangle 8"/>
          <p:cNvSpPr/>
          <p:nvPr/>
        </p:nvSpPr>
        <p:spPr>
          <a:xfrm>
            <a:off x="4716016" y="4581127"/>
            <a:ext cx="4248472" cy="203132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Courier" charset="0"/>
              </a:rPr>
              <a:t>[u'[', </a:t>
            </a:r>
            <a:r>
              <a:rPr lang="en-US" sz="1400" dirty="0" err="1">
                <a:solidFill>
                  <a:prstClr val="black"/>
                </a:solidFill>
                <a:latin typeface="Courier" charset="0"/>
              </a:rPr>
              <a:t>u'Emma</a:t>
            </a:r>
            <a:r>
              <a:rPr lang="en-US" sz="1400" dirty="0">
                <a:solidFill>
                  <a:prstClr val="black"/>
                </a:solidFill>
                <a:latin typeface="Courier" charset="0"/>
              </a:rPr>
              <a:t>', </a:t>
            </a:r>
            <a:r>
              <a:rPr lang="en-US" sz="1400" dirty="0" err="1">
                <a:solidFill>
                  <a:prstClr val="black"/>
                </a:solidFill>
                <a:latin typeface="Courier" charset="0"/>
              </a:rPr>
              <a:t>u'by</a:t>
            </a:r>
            <a:r>
              <a:rPr lang="en-US" sz="1400" dirty="0">
                <a:solidFill>
                  <a:prstClr val="black"/>
                </a:solidFill>
                <a:latin typeface="Courier" charset="0"/>
              </a:rPr>
              <a:t>', </a:t>
            </a:r>
            <a:r>
              <a:rPr lang="en-US" sz="1400" dirty="0" err="1">
                <a:solidFill>
                  <a:prstClr val="black"/>
                </a:solidFill>
                <a:latin typeface="Courier" charset="0"/>
              </a:rPr>
              <a:t>u'Jane</a:t>
            </a:r>
            <a:r>
              <a:rPr lang="en-US" sz="1400" dirty="0">
                <a:solidFill>
                  <a:prstClr val="black"/>
                </a:solidFill>
                <a:latin typeface="Courier" charset="0"/>
              </a:rPr>
              <a:t>', </a:t>
            </a:r>
            <a:r>
              <a:rPr lang="en-US" sz="1400" dirty="0" err="1">
                <a:solidFill>
                  <a:prstClr val="black"/>
                </a:solidFill>
                <a:latin typeface="Courier" charset="0"/>
              </a:rPr>
              <a:t>u'Austen</a:t>
            </a:r>
            <a:r>
              <a:rPr lang="en-US" sz="1400" dirty="0">
                <a:solidFill>
                  <a:prstClr val="black"/>
                </a:solidFill>
                <a:latin typeface="Courier" charset="0"/>
              </a:rPr>
              <a:t>', u'1816', u']', </a:t>
            </a:r>
            <a:r>
              <a:rPr lang="en-US" sz="1400" dirty="0" err="1">
                <a:solidFill>
                  <a:prstClr val="black"/>
                </a:solidFill>
                <a:latin typeface="Courier" charset="0"/>
              </a:rPr>
              <a:t>u'VOLUME</a:t>
            </a:r>
            <a:r>
              <a:rPr lang="en-US" sz="1400" dirty="0">
                <a:solidFill>
                  <a:prstClr val="black"/>
                </a:solidFill>
                <a:latin typeface="Courier" charset="0"/>
              </a:rPr>
              <a:t>', </a:t>
            </a:r>
            <a:r>
              <a:rPr lang="en-US" sz="1400" dirty="0" err="1">
                <a:solidFill>
                  <a:prstClr val="black"/>
                </a:solidFill>
                <a:latin typeface="Courier" charset="0"/>
              </a:rPr>
              <a:t>u'I</a:t>
            </a:r>
            <a:r>
              <a:rPr lang="en-US" sz="1400" dirty="0">
                <a:solidFill>
                  <a:prstClr val="black"/>
                </a:solidFill>
                <a:latin typeface="Courier" charset="0"/>
              </a:rPr>
              <a:t>', </a:t>
            </a:r>
            <a:r>
              <a:rPr lang="en-US" sz="1400" dirty="0" err="1">
                <a:solidFill>
                  <a:prstClr val="black"/>
                </a:solidFill>
                <a:latin typeface="Courier" charset="0"/>
              </a:rPr>
              <a:t>u'CHAPTER</a:t>
            </a:r>
            <a:r>
              <a:rPr lang="en-US" sz="1400" dirty="0">
                <a:solidFill>
                  <a:prstClr val="black"/>
                </a:solidFill>
                <a:latin typeface="Courier" charset="0"/>
              </a:rPr>
              <a:t>', </a:t>
            </a:r>
            <a:r>
              <a:rPr lang="en-US" sz="1400" dirty="0" err="1">
                <a:solidFill>
                  <a:prstClr val="black"/>
                </a:solidFill>
                <a:latin typeface="Courier" charset="0"/>
              </a:rPr>
              <a:t>u'I</a:t>
            </a:r>
            <a:r>
              <a:rPr lang="en-US" sz="1400" dirty="0">
                <a:solidFill>
                  <a:prstClr val="black"/>
                </a:solidFill>
                <a:latin typeface="Courier" charset="0"/>
              </a:rPr>
              <a:t>', </a:t>
            </a:r>
            <a:r>
              <a:rPr lang="en-US" sz="1400" dirty="0" err="1">
                <a:solidFill>
                  <a:prstClr val="black"/>
                </a:solidFill>
                <a:latin typeface="Courier" charset="0"/>
              </a:rPr>
              <a:t>u'Emma</a:t>
            </a:r>
            <a:r>
              <a:rPr lang="en-US" sz="1400" dirty="0">
                <a:solidFill>
                  <a:prstClr val="black"/>
                </a:solidFill>
                <a:latin typeface="Courier" charset="0"/>
              </a:rPr>
              <a:t>', </a:t>
            </a:r>
            <a:r>
              <a:rPr lang="en-US" sz="1400" dirty="0" err="1">
                <a:solidFill>
                  <a:prstClr val="black"/>
                </a:solidFill>
                <a:latin typeface="Courier" charset="0"/>
              </a:rPr>
              <a:t>u'Woodhouse</a:t>
            </a:r>
            <a:r>
              <a:rPr lang="en-US" sz="1400" dirty="0">
                <a:solidFill>
                  <a:prstClr val="black"/>
                </a:solidFill>
                <a:latin typeface="Courier" charset="0"/>
              </a:rPr>
              <a:t>', u',', </a:t>
            </a:r>
            <a:r>
              <a:rPr lang="en-US" sz="1400" dirty="0" err="1">
                <a:solidFill>
                  <a:prstClr val="black"/>
                </a:solidFill>
                <a:latin typeface="Courier" charset="0"/>
              </a:rPr>
              <a:t>u'handsome</a:t>
            </a:r>
            <a:r>
              <a:rPr lang="en-US" sz="1400" dirty="0">
                <a:solidFill>
                  <a:prstClr val="black"/>
                </a:solidFill>
                <a:latin typeface="Courier" charset="0"/>
              </a:rPr>
              <a:t>', u',', </a:t>
            </a:r>
            <a:r>
              <a:rPr lang="en-US" sz="1400" dirty="0" err="1">
                <a:solidFill>
                  <a:prstClr val="black"/>
                </a:solidFill>
                <a:latin typeface="Courier" charset="0"/>
              </a:rPr>
              <a:t>u'clever</a:t>
            </a:r>
            <a:r>
              <a:rPr lang="en-US" sz="1400" dirty="0">
                <a:solidFill>
                  <a:prstClr val="black"/>
                </a:solidFill>
                <a:latin typeface="Courier" charset="0"/>
              </a:rPr>
              <a:t>', u',', </a:t>
            </a:r>
            <a:r>
              <a:rPr lang="en-US" sz="1400" dirty="0" err="1">
                <a:solidFill>
                  <a:prstClr val="black"/>
                </a:solidFill>
                <a:latin typeface="Courier" charset="0"/>
              </a:rPr>
              <a:t>u'and</a:t>
            </a:r>
            <a:r>
              <a:rPr lang="en-US" sz="1400" dirty="0">
                <a:solidFill>
                  <a:prstClr val="black"/>
                </a:solidFill>
                <a:latin typeface="Courier" charset="0"/>
              </a:rPr>
              <a:t>', </a:t>
            </a:r>
            <a:r>
              <a:rPr lang="en-US" sz="1400" dirty="0" err="1">
                <a:solidFill>
                  <a:prstClr val="black"/>
                </a:solidFill>
                <a:latin typeface="Courier" charset="0"/>
              </a:rPr>
              <a:t>u'rich</a:t>
            </a:r>
            <a:r>
              <a:rPr lang="en-US" sz="1400" dirty="0">
                <a:solidFill>
                  <a:prstClr val="black"/>
                </a:solidFill>
                <a:latin typeface="Courier" charset="0"/>
              </a:rPr>
              <a:t>', u',', </a:t>
            </a:r>
            <a:r>
              <a:rPr lang="en-US" sz="1400" dirty="0" err="1">
                <a:solidFill>
                  <a:prstClr val="black"/>
                </a:solidFill>
                <a:latin typeface="Courier" charset="0"/>
              </a:rPr>
              <a:t>u'with</a:t>
            </a:r>
            <a:r>
              <a:rPr lang="en-US" sz="1400" dirty="0">
                <a:solidFill>
                  <a:prstClr val="black"/>
                </a:solidFill>
                <a:latin typeface="Courier" charset="0"/>
              </a:rPr>
              <a:t>', </a:t>
            </a:r>
            <a:r>
              <a:rPr lang="en-US" sz="1400" dirty="0" err="1">
                <a:solidFill>
                  <a:prstClr val="black"/>
                </a:solidFill>
                <a:latin typeface="Courier" charset="0"/>
              </a:rPr>
              <a:t>u'a</a:t>
            </a:r>
            <a:r>
              <a:rPr lang="en-US" sz="1400" dirty="0">
                <a:solidFill>
                  <a:prstClr val="black"/>
                </a:solidFill>
                <a:latin typeface="Courier" charset="0"/>
              </a:rPr>
              <a:t>', </a:t>
            </a:r>
            <a:r>
              <a:rPr lang="en-US" sz="1400" dirty="0" err="1">
                <a:solidFill>
                  <a:prstClr val="black"/>
                </a:solidFill>
                <a:latin typeface="Courier" charset="0"/>
              </a:rPr>
              <a:t>u'comfortable</a:t>
            </a:r>
            <a:r>
              <a:rPr lang="en-US" sz="1400" dirty="0">
                <a:solidFill>
                  <a:prstClr val="black"/>
                </a:solidFill>
                <a:latin typeface="Courier" charset="0"/>
              </a:rPr>
              <a:t>', </a:t>
            </a:r>
            <a:r>
              <a:rPr lang="en-US" sz="1400" dirty="0" err="1">
                <a:solidFill>
                  <a:prstClr val="black"/>
                </a:solidFill>
                <a:latin typeface="Courier" charset="0"/>
              </a:rPr>
              <a:t>u'home</a:t>
            </a:r>
            <a:r>
              <a:rPr lang="en-US" sz="1400" dirty="0">
                <a:solidFill>
                  <a:prstClr val="black"/>
                </a:solidFill>
                <a:latin typeface="Courier" charset="0"/>
              </a:rPr>
              <a:t>', </a:t>
            </a:r>
            <a:r>
              <a:rPr lang="en-US" sz="1400" dirty="0" err="1">
                <a:solidFill>
                  <a:prstClr val="black"/>
                </a:solidFill>
                <a:latin typeface="Courier" charset="0"/>
              </a:rPr>
              <a:t>u'and</a:t>
            </a:r>
            <a:r>
              <a:rPr lang="en-US" sz="1400" dirty="0">
                <a:solidFill>
                  <a:prstClr val="black"/>
                </a:solidFill>
                <a:latin typeface="Courier" charset="0"/>
              </a:rPr>
              <a:t>', </a:t>
            </a:r>
            <a:r>
              <a:rPr lang="en-US" sz="1400" dirty="0" err="1">
                <a:solidFill>
                  <a:prstClr val="black"/>
                </a:solidFill>
                <a:latin typeface="Courier" charset="0"/>
              </a:rPr>
              <a:t>u'happy</a:t>
            </a:r>
            <a:r>
              <a:rPr lang="en-US" sz="1400" dirty="0">
                <a:solidFill>
                  <a:prstClr val="black"/>
                </a:solidFill>
                <a:latin typeface="Courier" charset="0"/>
              </a:rPr>
              <a:t>', </a:t>
            </a:r>
            <a:r>
              <a:rPr lang="en-US" sz="1400" dirty="0" err="1">
                <a:solidFill>
                  <a:prstClr val="black"/>
                </a:solidFill>
                <a:latin typeface="Courier" charset="0"/>
              </a:rPr>
              <a:t>u'disposition</a:t>
            </a:r>
            <a:r>
              <a:rPr lang="en-US" sz="1400" dirty="0">
                <a:solidFill>
                  <a:prstClr val="black"/>
                </a:solidFill>
                <a:latin typeface="Courier" charset="0"/>
              </a:rPr>
              <a:t>', u',', </a:t>
            </a:r>
            <a:r>
              <a:rPr lang="en-US" sz="1400" dirty="0" err="1">
                <a:solidFill>
                  <a:prstClr val="black"/>
                </a:solidFill>
                <a:latin typeface="Courier" charset="0"/>
              </a:rPr>
              <a:t>u'seemed</a:t>
            </a:r>
            <a:r>
              <a:rPr lang="en-US" sz="1400" dirty="0">
                <a:solidFill>
                  <a:prstClr val="black"/>
                </a:solidFill>
                <a:latin typeface="Courier" charset="0"/>
              </a:rPr>
              <a:t>', </a:t>
            </a:r>
            <a:r>
              <a:rPr lang="en-US" sz="1400" dirty="0" err="1">
                <a:solidFill>
                  <a:prstClr val="black"/>
                </a:solidFill>
                <a:latin typeface="Courier" charset="0"/>
              </a:rPr>
              <a:t>u'to</a:t>
            </a:r>
            <a:r>
              <a:rPr lang="en-US" sz="1400" dirty="0">
                <a:solidFill>
                  <a:prstClr val="black"/>
                </a:solidFill>
                <a:latin typeface="Courier" charset="0"/>
              </a:rPr>
              <a:t>', </a:t>
            </a:r>
            <a:r>
              <a:rPr lang="en-US" sz="1400" dirty="0" err="1">
                <a:solidFill>
                  <a:prstClr val="black"/>
                </a:solidFill>
                <a:latin typeface="Courier" charset="0"/>
              </a:rPr>
              <a:t>u'unite</a:t>
            </a:r>
            <a:r>
              <a:rPr lang="en-US" sz="1400" dirty="0">
                <a:solidFill>
                  <a:prstClr val="black"/>
                </a:solidFill>
                <a:latin typeface="Courier" charset="0"/>
              </a:rPr>
              <a:t>', </a:t>
            </a:r>
            <a:r>
              <a:rPr lang="en-US" sz="1400" dirty="0" err="1">
                <a:solidFill>
                  <a:prstClr val="black"/>
                </a:solidFill>
                <a:latin typeface="Courier" charset="0"/>
              </a:rPr>
              <a:t>u'some</a:t>
            </a:r>
            <a:r>
              <a:rPr lang="en-US" sz="1400" dirty="0">
                <a:solidFill>
                  <a:prstClr val="black"/>
                </a:solidFill>
                <a:latin typeface="Courier" charset="0"/>
              </a:rPr>
              <a:t>', </a:t>
            </a:r>
            <a:r>
              <a:rPr lang="en-US" sz="1400" dirty="0" err="1">
                <a:solidFill>
                  <a:prstClr val="black"/>
                </a:solidFill>
                <a:latin typeface="Courier" charset="0"/>
              </a:rPr>
              <a:t>u'of</a:t>
            </a:r>
            <a:r>
              <a:rPr lang="en-US" sz="1400" dirty="0">
                <a:solidFill>
                  <a:prstClr val="black"/>
                </a:solidFill>
                <a:latin typeface="Courier" charset="0"/>
              </a:rPr>
              <a:t>', </a:t>
            </a:r>
            <a:r>
              <a:rPr lang="is-IS" sz="1400" dirty="0" smtClean="0">
                <a:solidFill>
                  <a:prstClr val="black"/>
                </a:solidFill>
                <a:latin typeface="Courier" charset="0"/>
              </a:rPr>
              <a:t>…</a:t>
            </a:r>
            <a:r>
              <a:rPr lang="en-US" sz="1400" dirty="0" smtClean="0">
                <a:solidFill>
                  <a:prstClr val="black"/>
                </a:solidFill>
                <a:latin typeface="Courier" charset="0"/>
              </a:rPr>
              <a:t>]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745598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Corpus Processing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971599" y="1600200"/>
            <a:ext cx="3024337" cy="93610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Corpus Acquisition</a:t>
            </a:r>
            <a:endParaRPr lang="en-US" sz="2400" dirty="0"/>
          </a:p>
        </p:txBody>
      </p:sp>
      <p:sp>
        <p:nvSpPr>
          <p:cNvPr id="5" name="Rectangle 4"/>
          <p:cNvSpPr/>
          <p:nvPr/>
        </p:nvSpPr>
        <p:spPr>
          <a:xfrm>
            <a:off x="961088" y="2910644"/>
            <a:ext cx="3038752" cy="9361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Document Processing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971600" y="4221088"/>
            <a:ext cx="3024336" cy="93610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Semantic Analysis</a:t>
            </a:r>
            <a:endParaRPr lang="en-US" sz="2400" dirty="0"/>
          </a:p>
        </p:txBody>
      </p:sp>
      <p:cxnSp>
        <p:nvCxnSpPr>
          <p:cNvPr id="8" name="Elbow Connector 7"/>
          <p:cNvCxnSpPr>
            <a:stCxn id="4" idx="2"/>
            <a:endCxn id="5" idx="0"/>
          </p:cNvCxnSpPr>
          <p:nvPr/>
        </p:nvCxnSpPr>
        <p:spPr>
          <a:xfrm rot="5400000">
            <a:off x="2294946" y="2721822"/>
            <a:ext cx="374340" cy="3304"/>
          </a:xfrm>
          <a:prstGeom prst="bentConnector3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1"/>
          <p:cNvCxnSpPr>
            <a:stCxn id="5" idx="2"/>
            <a:endCxn id="6" idx="0"/>
          </p:cNvCxnSpPr>
          <p:nvPr/>
        </p:nvCxnSpPr>
        <p:spPr>
          <a:xfrm rot="16200000" flipH="1">
            <a:off x="2294946" y="4032266"/>
            <a:ext cx="374340" cy="3304"/>
          </a:xfrm>
          <a:prstGeom prst="bentConnector3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427984" y="2996952"/>
            <a:ext cx="3456384" cy="70788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Text processing tools:</a:t>
            </a:r>
          </a:p>
          <a:p>
            <a:r>
              <a:rPr lang="en-US" sz="2000" dirty="0" smtClean="0"/>
              <a:t>Natural Language Toolkit (NLTK)</a:t>
            </a:r>
            <a:endParaRPr lang="en-US" sz="2000" dirty="0"/>
          </a:p>
        </p:txBody>
      </p:sp>
      <p:sp>
        <p:nvSpPr>
          <p:cNvPr id="17" name="TextBox 16"/>
          <p:cNvSpPr txBox="1"/>
          <p:nvPr/>
        </p:nvSpPr>
        <p:spPr>
          <a:xfrm>
            <a:off x="4427984" y="4437112"/>
            <a:ext cx="34563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</a:rPr>
              <a:t>Topic Models: PLSI, LDA</a:t>
            </a:r>
            <a:endParaRPr lang="en-US" sz="20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0097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979712" y="274638"/>
            <a:ext cx="6707088" cy="1143000"/>
          </a:xfrm>
        </p:spPr>
        <p:txBody>
          <a:bodyPr/>
          <a:lstStyle/>
          <a:p>
            <a:r>
              <a:rPr lang="en-US" dirty="0" smtClean="0"/>
              <a:t>Single </a:t>
            </a:r>
            <a:r>
              <a:rPr lang="en-US" smtClean="0"/>
              <a:t>document processing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043608" y="1700808"/>
            <a:ext cx="2448272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Tokenization</a:t>
            </a:r>
            <a:endParaRPr lang="en-US" sz="2400" dirty="0"/>
          </a:p>
        </p:txBody>
      </p:sp>
      <p:sp>
        <p:nvSpPr>
          <p:cNvPr id="5" name="Rectangle 4"/>
          <p:cNvSpPr/>
          <p:nvPr/>
        </p:nvSpPr>
        <p:spPr>
          <a:xfrm>
            <a:off x="1034470" y="2780928"/>
            <a:ext cx="2459941" cy="7343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 smtClean="0"/>
              <a:t>Homogeneization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1043608" y="3861048"/>
            <a:ext cx="2448271" cy="7343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Cleaning</a:t>
            </a:r>
          </a:p>
        </p:txBody>
      </p:sp>
      <p:cxnSp>
        <p:nvCxnSpPr>
          <p:cNvPr id="8" name="Elbow Connector 7"/>
          <p:cNvCxnSpPr>
            <a:stCxn id="4" idx="2"/>
            <a:endCxn id="5" idx="0"/>
          </p:cNvCxnSpPr>
          <p:nvPr/>
        </p:nvCxnSpPr>
        <p:spPr>
          <a:xfrm rot="5400000">
            <a:off x="2086073" y="2599257"/>
            <a:ext cx="360040" cy="3303"/>
          </a:xfrm>
          <a:prstGeom prst="bentConnector3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1"/>
          <p:cNvCxnSpPr>
            <a:stCxn id="5" idx="2"/>
            <a:endCxn id="6" idx="0"/>
          </p:cNvCxnSpPr>
          <p:nvPr/>
        </p:nvCxnSpPr>
        <p:spPr>
          <a:xfrm rot="16200000" flipH="1">
            <a:off x="2093222" y="3686526"/>
            <a:ext cx="345740" cy="3303"/>
          </a:xfrm>
          <a:prstGeom prst="bentConnector3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067944" y="2636912"/>
            <a:ext cx="3456384" cy="101566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Removing punctuation</a:t>
            </a:r>
          </a:p>
          <a:p>
            <a:r>
              <a:rPr lang="en-US" sz="2000" dirty="0" smtClean="0"/>
              <a:t>Conversion to lowercase</a:t>
            </a:r>
          </a:p>
          <a:p>
            <a:r>
              <a:rPr lang="en-US" sz="2000" dirty="0" smtClean="0"/>
              <a:t>Stemming and lemmatization</a:t>
            </a:r>
            <a:endParaRPr lang="en-US" sz="2000" dirty="0"/>
          </a:p>
        </p:txBody>
      </p:sp>
      <p:sp>
        <p:nvSpPr>
          <p:cNvPr id="17" name="TextBox 16"/>
          <p:cNvSpPr txBox="1"/>
          <p:nvPr/>
        </p:nvSpPr>
        <p:spPr>
          <a:xfrm>
            <a:off x="4067944" y="4077072"/>
            <a:ext cx="3456384" cy="4001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dirty="0" err="1" smtClean="0"/>
              <a:t>Stopword</a:t>
            </a:r>
            <a:r>
              <a:rPr lang="en-US" sz="2000" dirty="0" smtClean="0"/>
              <a:t> elimination</a:t>
            </a:r>
            <a:endParaRPr lang="en-US" sz="2000" dirty="0"/>
          </a:p>
        </p:txBody>
      </p:sp>
      <p:sp>
        <p:nvSpPr>
          <p:cNvPr id="10" name="Rectangle 9"/>
          <p:cNvSpPr/>
          <p:nvPr/>
        </p:nvSpPr>
        <p:spPr>
          <a:xfrm>
            <a:off x="1043608" y="4941168"/>
            <a:ext cx="2448271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 smtClean="0"/>
              <a:t>Vectorization</a:t>
            </a:r>
            <a:endParaRPr lang="en-US" sz="2400" dirty="0" smtClean="0"/>
          </a:p>
        </p:txBody>
      </p:sp>
      <p:cxnSp>
        <p:nvCxnSpPr>
          <p:cNvPr id="11" name="Elbow Connector 10"/>
          <p:cNvCxnSpPr>
            <a:stCxn id="6" idx="2"/>
          </p:cNvCxnSpPr>
          <p:nvPr/>
        </p:nvCxnSpPr>
        <p:spPr>
          <a:xfrm rot="5400000">
            <a:off x="2094874" y="4768298"/>
            <a:ext cx="345740" cy="12700"/>
          </a:xfrm>
          <a:prstGeom prst="bentConnector3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olded Corner 21"/>
          <p:cNvSpPr/>
          <p:nvPr/>
        </p:nvSpPr>
        <p:spPr>
          <a:xfrm>
            <a:off x="1619672" y="986408"/>
            <a:ext cx="360040" cy="498376"/>
          </a:xfrm>
          <a:prstGeom prst="foldedCorner">
            <a:avLst/>
          </a:prstGeom>
          <a:solidFill>
            <a:schemeClr val="bg1"/>
          </a:solidFill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3" name="Elbow Connector 22"/>
          <p:cNvCxnSpPr>
            <a:stCxn id="22" idx="3"/>
            <a:endCxn id="4" idx="0"/>
          </p:cNvCxnSpPr>
          <p:nvPr/>
        </p:nvCxnSpPr>
        <p:spPr>
          <a:xfrm>
            <a:off x="1979712" y="1235596"/>
            <a:ext cx="288032" cy="465212"/>
          </a:xfrm>
          <a:prstGeom prst="bent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4067944" y="5013176"/>
            <a:ext cx="3456384" cy="4001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Bag of Words model</a:t>
            </a:r>
            <a:endParaRPr lang="en-US" sz="2000" dirty="0"/>
          </a:p>
        </p:txBody>
      </p:sp>
      <p:sp>
        <p:nvSpPr>
          <p:cNvPr id="32" name="TextBox 31"/>
          <p:cNvSpPr txBox="1"/>
          <p:nvPr/>
        </p:nvSpPr>
        <p:spPr>
          <a:xfrm>
            <a:off x="323528" y="980728"/>
            <a:ext cx="15121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Document</a:t>
            </a:r>
          </a:p>
          <a:p>
            <a:endParaRPr lang="en-US" sz="2000" dirty="0"/>
          </a:p>
        </p:txBody>
      </p:sp>
      <p:cxnSp>
        <p:nvCxnSpPr>
          <p:cNvPr id="35" name="Elbow Connector 34"/>
          <p:cNvCxnSpPr>
            <a:stCxn id="10" idx="2"/>
            <a:endCxn id="52" idx="1"/>
          </p:cNvCxnSpPr>
          <p:nvPr/>
        </p:nvCxnSpPr>
        <p:spPr>
          <a:xfrm rot="16200000" flipH="1">
            <a:off x="2105726" y="5823266"/>
            <a:ext cx="684076" cy="360040"/>
          </a:xfrm>
          <a:prstGeom prst="bent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2699792" y="6126247"/>
            <a:ext cx="1800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mtClean="0"/>
              <a:t>Feature vector</a:t>
            </a:r>
            <a:endParaRPr lang="en-US" sz="2000" dirty="0" smtClean="0"/>
          </a:p>
        </p:txBody>
      </p:sp>
      <p:grpSp>
        <p:nvGrpSpPr>
          <p:cNvPr id="56" name="Group 55"/>
          <p:cNvGrpSpPr/>
          <p:nvPr/>
        </p:nvGrpSpPr>
        <p:grpSpPr>
          <a:xfrm>
            <a:off x="2627784" y="6021288"/>
            <a:ext cx="72008" cy="576064"/>
            <a:chOff x="7812360" y="980728"/>
            <a:chExt cx="72008" cy="576064"/>
          </a:xfrm>
        </p:grpSpPr>
        <p:sp>
          <p:nvSpPr>
            <p:cNvPr id="40" name="Rectangle 39"/>
            <p:cNvSpPr/>
            <p:nvPr/>
          </p:nvSpPr>
          <p:spPr>
            <a:xfrm>
              <a:off x="7812360" y="980728"/>
              <a:ext cx="72008" cy="72008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7812360" y="1052736"/>
              <a:ext cx="72008" cy="7200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7812360" y="1133128"/>
              <a:ext cx="72008" cy="7200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7812360" y="1205136"/>
              <a:ext cx="72008" cy="72008"/>
            </a:xfrm>
            <a:prstGeom prst="rect">
              <a:avLst/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7812360" y="1268760"/>
              <a:ext cx="72008" cy="7200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7812360" y="1340768"/>
              <a:ext cx="72008" cy="7200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7812360" y="1412776"/>
              <a:ext cx="72008" cy="72008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54"/>
            <p:cNvSpPr/>
            <p:nvPr/>
          </p:nvSpPr>
          <p:spPr>
            <a:xfrm>
              <a:off x="7812360" y="1484784"/>
              <a:ext cx="72008" cy="7200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68275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2627784" y="1600200"/>
            <a:ext cx="6059016" cy="1218457"/>
          </a:xfrm>
        </p:spPr>
        <p:txBody>
          <a:bodyPr>
            <a:normAutofit/>
          </a:bodyPr>
          <a:lstStyle/>
          <a:p>
            <a:r>
              <a:rPr lang="en-US" dirty="0"/>
              <a:t>From text to words (elements inside a </a:t>
            </a:r>
            <a:r>
              <a:rPr lang="en-US"/>
              <a:t>sentence</a:t>
            </a:r>
            <a:r>
              <a:rPr lang="en-US" smtClean="0"/>
              <a:t>):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Tokenization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60657" y="1484784"/>
            <a:ext cx="1791063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Tokenization</a:t>
            </a:r>
            <a:endParaRPr lang="en-US" sz="2000" dirty="0"/>
          </a:p>
        </p:txBody>
      </p:sp>
      <p:sp>
        <p:nvSpPr>
          <p:cNvPr id="5" name="Rectangle 4"/>
          <p:cNvSpPr/>
          <p:nvPr/>
        </p:nvSpPr>
        <p:spPr>
          <a:xfrm>
            <a:off x="251520" y="2564904"/>
            <a:ext cx="1800200" cy="7343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/>
              <a:t>Homogeneiz</a:t>
            </a:r>
            <a:r>
              <a:rPr lang="en-US" sz="2000" dirty="0" smtClean="0"/>
              <a:t>.</a:t>
            </a:r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260657" y="3645024"/>
            <a:ext cx="1791063" cy="7343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Cleaning</a:t>
            </a:r>
          </a:p>
        </p:txBody>
      </p:sp>
      <p:cxnSp>
        <p:nvCxnSpPr>
          <p:cNvPr id="8" name="Elbow Connector 7"/>
          <p:cNvCxnSpPr>
            <a:stCxn id="4" idx="2"/>
            <a:endCxn id="5" idx="0"/>
          </p:cNvCxnSpPr>
          <p:nvPr/>
        </p:nvCxnSpPr>
        <p:spPr>
          <a:xfrm rot="5400000">
            <a:off x="973885" y="2382600"/>
            <a:ext cx="360040" cy="4569"/>
          </a:xfrm>
          <a:prstGeom prst="bentConnector3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1"/>
          <p:cNvCxnSpPr>
            <a:stCxn id="5" idx="2"/>
            <a:endCxn id="6" idx="0"/>
          </p:cNvCxnSpPr>
          <p:nvPr/>
        </p:nvCxnSpPr>
        <p:spPr>
          <a:xfrm rot="16200000" flipH="1">
            <a:off x="981034" y="3469869"/>
            <a:ext cx="345740" cy="4569"/>
          </a:xfrm>
          <a:prstGeom prst="bentConnector3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251521" y="4725144"/>
            <a:ext cx="1800199" cy="7200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/>
              <a:t>Vectorization</a:t>
            </a:r>
            <a:endParaRPr lang="en-US" sz="2000" dirty="0" smtClean="0"/>
          </a:p>
        </p:txBody>
      </p:sp>
      <p:cxnSp>
        <p:nvCxnSpPr>
          <p:cNvPr id="11" name="Elbow Connector 10"/>
          <p:cNvCxnSpPr>
            <a:stCxn id="6" idx="2"/>
            <a:endCxn id="10" idx="0"/>
          </p:cNvCxnSpPr>
          <p:nvPr/>
        </p:nvCxnSpPr>
        <p:spPr>
          <a:xfrm rot="5400000">
            <a:off x="981035" y="4549990"/>
            <a:ext cx="345740" cy="4568"/>
          </a:xfrm>
          <a:prstGeom prst="bentConnector3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olded Corner 21"/>
          <p:cNvSpPr/>
          <p:nvPr/>
        </p:nvSpPr>
        <p:spPr>
          <a:xfrm>
            <a:off x="539552" y="770384"/>
            <a:ext cx="360040" cy="498376"/>
          </a:xfrm>
          <a:prstGeom prst="foldedCorner">
            <a:avLst/>
          </a:prstGeom>
          <a:solidFill>
            <a:schemeClr val="bg1"/>
          </a:solidFill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23" name="Elbow Connector 22"/>
          <p:cNvCxnSpPr>
            <a:stCxn id="22" idx="3"/>
            <a:endCxn id="4" idx="0"/>
          </p:cNvCxnSpPr>
          <p:nvPr/>
        </p:nvCxnSpPr>
        <p:spPr>
          <a:xfrm>
            <a:off x="899592" y="1019572"/>
            <a:ext cx="256597" cy="465212"/>
          </a:xfrm>
          <a:prstGeom prst="bent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Elbow Connector 34"/>
          <p:cNvCxnSpPr>
            <a:stCxn id="10" idx="2"/>
            <a:endCxn id="52" idx="1"/>
          </p:cNvCxnSpPr>
          <p:nvPr/>
        </p:nvCxnSpPr>
        <p:spPr>
          <a:xfrm rot="16200000" flipH="1">
            <a:off x="1007604" y="5589240"/>
            <a:ext cx="684076" cy="396043"/>
          </a:xfrm>
          <a:prstGeom prst="bentConnector2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6" name="Group 55"/>
          <p:cNvGrpSpPr/>
          <p:nvPr/>
        </p:nvGrpSpPr>
        <p:grpSpPr>
          <a:xfrm>
            <a:off x="1547664" y="5805264"/>
            <a:ext cx="72008" cy="576064"/>
            <a:chOff x="7812360" y="980728"/>
            <a:chExt cx="72008" cy="576064"/>
          </a:xfrm>
          <a:solidFill>
            <a:schemeClr val="bg1">
              <a:lumMod val="65000"/>
            </a:schemeClr>
          </a:solidFill>
        </p:grpSpPr>
        <p:sp>
          <p:nvSpPr>
            <p:cNvPr id="40" name="Rectangle 39"/>
            <p:cNvSpPr/>
            <p:nvPr/>
          </p:nvSpPr>
          <p:spPr>
            <a:xfrm>
              <a:off x="7812360" y="980728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7812360" y="1052736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7812360" y="1133128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7812360" y="1205136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7812360" y="1268760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7812360" y="1340768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7812360" y="1412776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55" name="Rectangle 54"/>
            <p:cNvSpPr/>
            <p:nvPr/>
          </p:nvSpPr>
          <p:spPr>
            <a:xfrm>
              <a:off x="7812360" y="1484784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</p:grpSp>
      <p:sp>
        <p:nvSpPr>
          <p:cNvPr id="31" name="Content Placeholder 1"/>
          <p:cNvSpPr txBox="1">
            <a:spLocks/>
          </p:cNvSpPr>
          <p:nvPr/>
        </p:nvSpPr>
        <p:spPr>
          <a:xfrm>
            <a:off x="2627784" y="2852936"/>
            <a:ext cx="6151512" cy="288032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" indent="0">
              <a:buNone/>
            </a:pP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&gt;&gt; Words = 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corpus.words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text_name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pPr marL="57150" indent="0">
              <a:buNone/>
            </a:pP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&gt;&gt; sentence = “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Hola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mundo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.”</a:t>
            </a:r>
          </a:p>
          <a:p>
            <a:pPr marL="57150" indent="0">
              <a:buNone/>
            </a:pP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&gt;&gt; 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sentence.split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() </a:t>
            </a:r>
          </a:p>
          <a:p>
            <a:pPr marL="57150" indent="0">
              <a:buNone/>
            </a:pP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[‘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Hola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,’,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‘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mundo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.’]</a:t>
            </a:r>
          </a:p>
          <a:p>
            <a:pPr marL="57150" indent="0">
              <a:buNone/>
            </a:pP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&gt;&gt; from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nltk.tokenize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import 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word_tokenize</a:t>
            </a:r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  <a:p>
            <a:pPr marL="57150" indent="0">
              <a:buNone/>
            </a:pP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&gt;&gt; 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word_tokenize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(sentence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pPr marL="57150" indent="0">
              <a:buNone/>
            </a:pP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[‘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Hola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’,  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‘,’,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‘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mundo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’,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‘.’]</a:t>
            </a:r>
          </a:p>
          <a:p>
            <a:pPr marL="57150" indent="0">
              <a:buNone/>
            </a:pPr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5891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699792" y="1600200"/>
            <a:ext cx="5987008" cy="4525963"/>
          </a:xfrm>
        </p:spPr>
        <p:txBody>
          <a:bodyPr/>
          <a:lstStyle/>
          <a:p>
            <a:r>
              <a:rPr lang="en-US" dirty="0"/>
              <a:t>EXERCISE 1</a:t>
            </a:r>
          </a:p>
          <a:p>
            <a:pPr lvl="1"/>
            <a:r>
              <a:rPr lang="en-US" dirty="0"/>
              <a:t>Convert every word to </a:t>
            </a:r>
            <a:r>
              <a:rPr lang="en-US" dirty="0" smtClean="0"/>
              <a:t>lowercase</a:t>
            </a:r>
          </a:p>
          <a:p>
            <a:pPr marL="457200" lvl="1" indent="0">
              <a:buNone/>
            </a:pPr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  <a:p>
            <a:pPr lvl="1"/>
            <a:endParaRPr lang="en-US" sz="2000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 smtClean="0"/>
              <a:t>EXERCISE </a:t>
            </a:r>
            <a:r>
              <a:rPr lang="en-US" dirty="0"/>
              <a:t>2</a:t>
            </a:r>
          </a:p>
          <a:p>
            <a:pPr lvl="1"/>
            <a:r>
              <a:rPr lang="en-US" dirty="0"/>
              <a:t>Remove </a:t>
            </a:r>
            <a:r>
              <a:rPr lang="en-US" dirty="0" smtClean="0"/>
              <a:t>punctuation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Homogeneization</a:t>
            </a:r>
            <a:endParaRPr lang="en-US" dirty="0"/>
          </a:p>
        </p:txBody>
      </p:sp>
      <p:sp>
        <p:nvSpPr>
          <p:cNvPr id="24" name="Content Placeholder 1"/>
          <p:cNvSpPr txBox="1">
            <a:spLocks/>
          </p:cNvSpPr>
          <p:nvPr/>
        </p:nvSpPr>
        <p:spPr>
          <a:xfrm>
            <a:off x="2699792" y="2691408"/>
            <a:ext cx="6151512" cy="48137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" lvl="2" indent="0">
              <a:buNone/>
            </a:pP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&gt;&gt; 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clean_text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= [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w.lower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() for w in text] 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marL="57150" indent="0">
              <a:buNone/>
            </a:pPr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5" name="Content Placeholder 1"/>
          <p:cNvSpPr txBox="1">
            <a:spLocks/>
          </p:cNvSpPr>
          <p:nvPr/>
        </p:nvSpPr>
        <p:spPr>
          <a:xfrm>
            <a:off x="2699792" y="4558624"/>
            <a:ext cx="6151512" cy="81459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" lvl="2" indent="0">
              <a:buNone/>
            </a:pP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&gt;&gt;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clean_text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= [w for w in 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text </a:t>
            </a:r>
          </a:p>
          <a:p>
            <a:pPr marL="57150" lvl="2" indent="0">
              <a:buNone/>
            </a:pP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               if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w.isalnum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()]</a:t>
            </a:r>
          </a:p>
          <a:p>
            <a:pPr marL="57150" indent="0">
              <a:buNone/>
            </a:pPr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260657" y="1484784"/>
            <a:ext cx="1791064" cy="7200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Tokenization</a:t>
            </a:r>
            <a:endParaRPr lang="en-US" sz="2000" dirty="0"/>
          </a:p>
        </p:txBody>
      </p:sp>
      <p:sp>
        <p:nvSpPr>
          <p:cNvPr id="82" name="Rectangle 81"/>
          <p:cNvSpPr/>
          <p:nvPr/>
        </p:nvSpPr>
        <p:spPr>
          <a:xfrm>
            <a:off x="251520" y="2564904"/>
            <a:ext cx="1799601" cy="7343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/>
              <a:t>Homogeneiz</a:t>
            </a:r>
            <a:r>
              <a:rPr lang="en-US" sz="2000" dirty="0" smtClean="0"/>
              <a:t>.</a:t>
            </a:r>
            <a:endParaRPr lang="en-US" sz="2000" dirty="0"/>
          </a:p>
        </p:txBody>
      </p:sp>
      <p:sp>
        <p:nvSpPr>
          <p:cNvPr id="83" name="Rectangle 82"/>
          <p:cNvSpPr/>
          <p:nvPr/>
        </p:nvSpPr>
        <p:spPr>
          <a:xfrm>
            <a:off x="260657" y="3645024"/>
            <a:ext cx="1791063" cy="7343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Cleaning</a:t>
            </a:r>
          </a:p>
        </p:txBody>
      </p:sp>
      <p:cxnSp>
        <p:nvCxnSpPr>
          <p:cNvPr id="84" name="Elbow Connector 83"/>
          <p:cNvCxnSpPr>
            <a:stCxn id="83" idx="2"/>
            <a:endCxn id="84" idx="0"/>
          </p:cNvCxnSpPr>
          <p:nvPr/>
        </p:nvCxnSpPr>
        <p:spPr>
          <a:xfrm rot="5400000">
            <a:off x="973735" y="2382450"/>
            <a:ext cx="360040" cy="4868"/>
          </a:xfrm>
          <a:prstGeom prst="bentConnector3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Elbow Connector 84"/>
          <p:cNvCxnSpPr>
            <a:stCxn id="84" idx="2"/>
            <a:endCxn id="85" idx="0"/>
          </p:cNvCxnSpPr>
          <p:nvPr/>
        </p:nvCxnSpPr>
        <p:spPr>
          <a:xfrm rot="16200000" flipH="1">
            <a:off x="980885" y="3469720"/>
            <a:ext cx="345740" cy="4868"/>
          </a:xfrm>
          <a:prstGeom prst="bentConnector3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Rectangle 85"/>
          <p:cNvSpPr/>
          <p:nvPr/>
        </p:nvSpPr>
        <p:spPr>
          <a:xfrm>
            <a:off x="260657" y="4725144"/>
            <a:ext cx="1790464" cy="7200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/>
              <a:t>Vectorization</a:t>
            </a:r>
            <a:endParaRPr lang="en-US" sz="2000" dirty="0" smtClean="0"/>
          </a:p>
        </p:txBody>
      </p:sp>
      <p:cxnSp>
        <p:nvCxnSpPr>
          <p:cNvPr id="87" name="Elbow Connector 86"/>
          <p:cNvCxnSpPr>
            <a:stCxn id="85" idx="2"/>
            <a:endCxn id="89" idx="0"/>
          </p:cNvCxnSpPr>
          <p:nvPr/>
        </p:nvCxnSpPr>
        <p:spPr>
          <a:xfrm rot="5400000">
            <a:off x="983319" y="4552274"/>
            <a:ext cx="345740" cy="12700"/>
          </a:xfrm>
          <a:prstGeom prst="bentConnector3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Folded Corner 87"/>
          <p:cNvSpPr/>
          <p:nvPr/>
        </p:nvSpPr>
        <p:spPr>
          <a:xfrm>
            <a:off x="539552" y="770384"/>
            <a:ext cx="360040" cy="498376"/>
          </a:xfrm>
          <a:prstGeom prst="foldedCorner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89" name="Elbow Connector 88"/>
          <p:cNvCxnSpPr>
            <a:endCxn id="83" idx="0"/>
          </p:cNvCxnSpPr>
          <p:nvPr/>
        </p:nvCxnSpPr>
        <p:spPr>
          <a:xfrm>
            <a:off x="899592" y="1019572"/>
            <a:ext cx="256597" cy="465212"/>
          </a:xfrm>
          <a:prstGeom prst="bentConnector2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Elbow Connector 89"/>
          <p:cNvCxnSpPr>
            <a:stCxn id="89" idx="2"/>
          </p:cNvCxnSpPr>
          <p:nvPr/>
        </p:nvCxnSpPr>
        <p:spPr>
          <a:xfrm rot="16200000" flipH="1">
            <a:off x="1009888" y="5591524"/>
            <a:ext cx="684076" cy="391475"/>
          </a:xfrm>
          <a:prstGeom prst="bentConnector2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1" name="Group 90"/>
          <p:cNvGrpSpPr/>
          <p:nvPr/>
        </p:nvGrpSpPr>
        <p:grpSpPr>
          <a:xfrm>
            <a:off x="1547664" y="5805264"/>
            <a:ext cx="72008" cy="576064"/>
            <a:chOff x="7812360" y="980728"/>
            <a:chExt cx="72008" cy="576064"/>
          </a:xfrm>
          <a:solidFill>
            <a:schemeClr val="bg1">
              <a:lumMod val="65000"/>
            </a:schemeClr>
          </a:solidFill>
        </p:grpSpPr>
        <p:sp>
          <p:nvSpPr>
            <p:cNvPr id="92" name="Rectangle 91"/>
            <p:cNvSpPr/>
            <p:nvPr/>
          </p:nvSpPr>
          <p:spPr>
            <a:xfrm>
              <a:off x="7812360" y="980728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93" name="Rectangle 92"/>
            <p:cNvSpPr/>
            <p:nvPr/>
          </p:nvSpPr>
          <p:spPr>
            <a:xfrm>
              <a:off x="7812360" y="1052736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94" name="Rectangle 93"/>
            <p:cNvSpPr/>
            <p:nvPr/>
          </p:nvSpPr>
          <p:spPr>
            <a:xfrm>
              <a:off x="7812360" y="1133128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95" name="Rectangle 94"/>
            <p:cNvSpPr/>
            <p:nvPr/>
          </p:nvSpPr>
          <p:spPr>
            <a:xfrm>
              <a:off x="7812360" y="1205136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96" name="Rectangle 95"/>
            <p:cNvSpPr/>
            <p:nvPr/>
          </p:nvSpPr>
          <p:spPr>
            <a:xfrm>
              <a:off x="7812360" y="1268760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97" name="Rectangle 96"/>
            <p:cNvSpPr/>
            <p:nvPr/>
          </p:nvSpPr>
          <p:spPr>
            <a:xfrm>
              <a:off x="7812360" y="1340768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98" name="Rectangle 97"/>
            <p:cNvSpPr/>
            <p:nvPr/>
          </p:nvSpPr>
          <p:spPr>
            <a:xfrm>
              <a:off x="7812360" y="1412776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99" name="Rectangle 98"/>
            <p:cNvSpPr/>
            <p:nvPr/>
          </p:nvSpPr>
          <p:spPr>
            <a:xfrm>
              <a:off x="7812360" y="1484784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421101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555776" y="1417638"/>
            <a:ext cx="6336704" cy="4891682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The class string in python:</a:t>
            </a:r>
          </a:p>
          <a:p>
            <a:pPr lvl="1"/>
            <a:r>
              <a:rPr lang="en-US" dirty="0" err="1" smtClean="0"/>
              <a:t>s.find</a:t>
            </a:r>
            <a:r>
              <a:rPr lang="en-US" dirty="0" smtClean="0"/>
              <a:t>(t)	index </a:t>
            </a:r>
            <a:r>
              <a:rPr lang="en-US" dirty="0"/>
              <a:t>of first instance of string t inside </a:t>
            </a:r>
            <a:r>
              <a:rPr lang="en-US" dirty="0" smtClean="0"/>
              <a:t>s 		(-</a:t>
            </a:r>
            <a:r>
              <a:rPr lang="en-US" dirty="0"/>
              <a:t>1 if not </a:t>
            </a:r>
            <a:r>
              <a:rPr lang="en-US" dirty="0" smtClean="0"/>
              <a:t>found)</a:t>
            </a:r>
          </a:p>
          <a:p>
            <a:pPr lvl="1"/>
            <a:r>
              <a:rPr lang="en-US" dirty="0" err="1" smtClean="0"/>
              <a:t>s.rfind</a:t>
            </a:r>
            <a:r>
              <a:rPr lang="en-US" dirty="0" smtClean="0"/>
              <a:t>(t)	index </a:t>
            </a:r>
            <a:r>
              <a:rPr lang="en-US" dirty="0"/>
              <a:t>of last instance of string t inside </a:t>
            </a:r>
            <a:r>
              <a:rPr lang="en-US" dirty="0" smtClean="0"/>
              <a:t>s 		(-</a:t>
            </a:r>
            <a:r>
              <a:rPr lang="en-US" dirty="0"/>
              <a:t>1 if not </a:t>
            </a:r>
            <a:r>
              <a:rPr lang="en-US" dirty="0" smtClean="0"/>
              <a:t>found)</a:t>
            </a:r>
          </a:p>
          <a:p>
            <a:pPr lvl="1"/>
            <a:r>
              <a:rPr lang="en-US" dirty="0" err="1" smtClean="0"/>
              <a:t>s.join</a:t>
            </a:r>
            <a:r>
              <a:rPr lang="en-US" dirty="0" smtClean="0"/>
              <a:t>(text)	combine </a:t>
            </a:r>
            <a:r>
              <a:rPr lang="en-US" dirty="0"/>
              <a:t>the words of the text </a:t>
            </a:r>
            <a:r>
              <a:rPr lang="en-US" dirty="0" smtClean="0"/>
              <a:t>		into a</a:t>
            </a:r>
            <a:r>
              <a:rPr lang="en-US" dirty="0"/>
              <a:t> </a:t>
            </a:r>
            <a:r>
              <a:rPr lang="en-US" dirty="0" smtClean="0"/>
              <a:t>string </a:t>
            </a:r>
            <a:r>
              <a:rPr lang="en-US" dirty="0"/>
              <a:t>using s as the </a:t>
            </a:r>
            <a:r>
              <a:rPr lang="en-US" dirty="0" smtClean="0"/>
              <a:t>glue</a:t>
            </a:r>
          </a:p>
          <a:p>
            <a:pPr lvl="1"/>
            <a:r>
              <a:rPr lang="en-US" dirty="0" err="1" smtClean="0"/>
              <a:t>s.split</a:t>
            </a:r>
            <a:r>
              <a:rPr lang="en-US" dirty="0" smtClean="0"/>
              <a:t>(t</a:t>
            </a:r>
            <a:r>
              <a:rPr lang="en-US" dirty="0"/>
              <a:t>) 	split s into a list wherever a t is </a:t>
            </a:r>
            <a:r>
              <a:rPr lang="en-US" dirty="0" smtClean="0"/>
              <a:t>found</a:t>
            </a:r>
            <a:r>
              <a:rPr lang="en-US" sz="2900" dirty="0" smtClean="0"/>
              <a:t>		(whitespace </a:t>
            </a:r>
            <a:r>
              <a:rPr lang="en-US" sz="2900" dirty="0"/>
              <a:t>by </a:t>
            </a:r>
            <a:r>
              <a:rPr lang="en-US" sz="2900" dirty="0" smtClean="0"/>
              <a:t>default)</a:t>
            </a:r>
          </a:p>
          <a:p>
            <a:pPr lvl="1"/>
            <a:r>
              <a:rPr lang="en-US" sz="2900" dirty="0" err="1" smtClean="0"/>
              <a:t>s.lower</a:t>
            </a:r>
            <a:r>
              <a:rPr lang="en-US" sz="2900" dirty="0"/>
              <a:t>() 	a lowercased version of </a:t>
            </a:r>
            <a:r>
              <a:rPr lang="en-US" sz="2900" dirty="0" smtClean="0"/>
              <a:t>string s</a:t>
            </a:r>
          </a:p>
          <a:p>
            <a:pPr lvl="1"/>
            <a:r>
              <a:rPr lang="en-US" sz="2900" dirty="0" err="1" smtClean="0"/>
              <a:t>s.upper</a:t>
            </a:r>
            <a:r>
              <a:rPr lang="en-US" sz="2900" dirty="0"/>
              <a:t>() 	an uppercased version of </a:t>
            </a:r>
            <a:r>
              <a:rPr lang="en-US" sz="2900" dirty="0" smtClean="0"/>
              <a:t>string s</a:t>
            </a:r>
          </a:p>
          <a:p>
            <a:pPr lvl="1"/>
            <a:r>
              <a:rPr lang="en-US" sz="2900" dirty="0" err="1" smtClean="0"/>
              <a:t>s.title</a:t>
            </a:r>
            <a:r>
              <a:rPr lang="en-US" sz="2900" dirty="0"/>
              <a:t>() 	a </a:t>
            </a:r>
            <a:r>
              <a:rPr lang="en-US" sz="2900" dirty="0" err="1"/>
              <a:t>titlecased</a:t>
            </a:r>
            <a:r>
              <a:rPr lang="en-US" sz="2900" dirty="0"/>
              <a:t> version </a:t>
            </a:r>
            <a:r>
              <a:rPr lang="en-US" sz="2900" dirty="0" smtClean="0"/>
              <a:t>of </a:t>
            </a:r>
            <a:r>
              <a:rPr lang="en-US" sz="2900" dirty="0"/>
              <a:t>string </a:t>
            </a:r>
            <a:r>
              <a:rPr lang="en-US" sz="2900" dirty="0" smtClean="0"/>
              <a:t>s</a:t>
            </a:r>
          </a:p>
          <a:p>
            <a:pPr lvl="1"/>
            <a:r>
              <a:rPr lang="en-US" sz="2900" dirty="0" err="1" smtClean="0"/>
              <a:t>s.strip</a:t>
            </a:r>
            <a:r>
              <a:rPr lang="en-US" sz="2900" dirty="0"/>
              <a:t>() 	a copy of s without leading or trailing </a:t>
            </a:r>
            <a:r>
              <a:rPr lang="en-US" sz="2900" dirty="0" smtClean="0"/>
              <a:t>		whitespace</a:t>
            </a:r>
          </a:p>
          <a:p>
            <a:pPr lvl="1"/>
            <a:r>
              <a:rPr lang="en-US" sz="2900" dirty="0" err="1" smtClean="0"/>
              <a:t>s.replace</a:t>
            </a:r>
            <a:r>
              <a:rPr lang="en-US" sz="2900" dirty="0" smtClean="0"/>
              <a:t>(t</a:t>
            </a:r>
            <a:r>
              <a:rPr lang="en-US" sz="2900" dirty="0"/>
              <a:t>, u) 	replace instances of t with u </a:t>
            </a:r>
            <a:r>
              <a:rPr lang="en-US" sz="2900" dirty="0" smtClean="0"/>
              <a:t>		</a:t>
            </a:r>
            <a:r>
              <a:rPr lang="en-US" dirty="0" smtClean="0"/>
              <a:t>inside s</a:t>
            </a:r>
          </a:p>
          <a:p>
            <a:pPr lvl="1"/>
            <a:r>
              <a:rPr lang="en-US" dirty="0" smtClean="0"/>
              <a:t>t </a:t>
            </a:r>
            <a:r>
              <a:rPr lang="en-US" dirty="0"/>
              <a:t>in s 	</a:t>
            </a:r>
            <a:r>
              <a:rPr lang="en-US" dirty="0" smtClean="0"/>
              <a:t>test </a:t>
            </a:r>
            <a:r>
              <a:rPr lang="en-US" dirty="0"/>
              <a:t>if t is contained inside s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Homogeneization</a:t>
            </a:r>
            <a:endParaRPr lang="en-US" dirty="0"/>
          </a:p>
        </p:txBody>
      </p:sp>
      <p:sp>
        <p:nvSpPr>
          <p:cNvPr id="45" name="Rectangle 44"/>
          <p:cNvSpPr/>
          <p:nvPr/>
        </p:nvSpPr>
        <p:spPr>
          <a:xfrm>
            <a:off x="260657" y="1484784"/>
            <a:ext cx="1791064" cy="7200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Tokenization</a:t>
            </a:r>
            <a:endParaRPr lang="en-US" sz="2000" dirty="0"/>
          </a:p>
        </p:txBody>
      </p:sp>
      <p:sp>
        <p:nvSpPr>
          <p:cNvPr id="47" name="Rectangle 46"/>
          <p:cNvSpPr/>
          <p:nvPr/>
        </p:nvSpPr>
        <p:spPr>
          <a:xfrm>
            <a:off x="251520" y="2564904"/>
            <a:ext cx="1799601" cy="7343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/>
              <a:t>Homogeneiz</a:t>
            </a:r>
            <a:r>
              <a:rPr lang="en-US" sz="2000" dirty="0" smtClean="0"/>
              <a:t>.</a:t>
            </a:r>
            <a:endParaRPr lang="en-US" sz="2000" dirty="0"/>
          </a:p>
        </p:txBody>
      </p:sp>
      <p:sp>
        <p:nvSpPr>
          <p:cNvPr id="48" name="Rectangle 47"/>
          <p:cNvSpPr/>
          <p:nvPr/>
        </p:nvSpPr>
        <p:spPr>
          <a:xfrm>
            <a:off x="260657" y="3645024"/>
            <a:ext cx="1791063" cy="7343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Cleaning</a:t>
            </a:r>
          </a:p>
        </p:txBody>
      </p:sp>
      <p:cxnSp>
        <p:nvCxnSpPr>
          <p:cNvPr id="49" name="Elbow Connector 48"/>
          <p:cNvCxnSpPr>
            <a:stCxn id="48" idx="2"/>
            <a:endCxn id="49" idx="0"/>
          </p:cNvCxnSpPr>
          <p:nvPr/>
        </p:nvCxnSpPr>
        <p:spPr>
          <a:xfrm rot="5400000">
            <a:off x="973735" y="2382450"/>
            <a:ext cx="360040" cy="4868"/>
          </a:xfrm>
          <a:prstGeom prst="bentConnector3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Elbow Connector 56"/>
          <p:cNvCxnSpPr>
            <a:stCxn id="49" idx="2"/>
            <a:endCxn id="57" idx="0"/>
          </p:cNvCxnSpPr>
          <p:nvPr/>
        </p:nvCxnSpPr>
        <p:spPr>
          <a:xfrm rot="16200000" flipH="1">
            <a:off x="980885" y="3469720"/>
            <a:ext cx="345740" cy="4868"/>
          </a:xfrm>
          <a:prstGeom prst="bentConnector3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Rectangle 57"/>
          <p:cNvSpPr/>
          <p:nvPr/>
        </p:nvSpPr>
        <p:spPr>
          <a:xfrm>
            <a:off x="260657" y="4725144"/>
            <a:ext cx="1791063" cy="7200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/>
              <a:t>Vectorization</a:t>
            </a:r>
            <a:endParaRPr lang="en-US" sz="2000" dirty="0" smtClean="0"/>
          </a:p>
        </p:txBody>
      </p:sp>
      <p:cxnSp>
        <p:nvCxnSpPr>
          <p:cNvPr id="59" name="Elbow Connector 58"/>
          <p:cNvCxnSpPr>
            <a:stCxn id="57" idx="2"/>
            <a:endCxn id="61" idx="0"/>
          </p:cNvCxnSpPr>
          <p:nvPr/>
        </p:nvCxnSpPr>
        <p:spPr>
          <a:xfrm rot="5400000">
            <a:off x="983319" y="4552274"/>
            <a:ext cx="345740" cy="12700"/>
          </a:xfrm>
          <a:prstGeom prst="bentConnector3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Folded Corner 59"/>
          <p:cNvSpPr/>
          <p:nvPr/>
        </p:nvSpPr>
        <p:spPr>
          <a:xfrm>
            <a:off x="539552" y="770384"/>
            <a:ext cx="360040" cy="498376"/>
          </a:xfrm>
          <a:prstGeom prst="foldedCorner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61" name="Elbow Connector 60"/>
          <p:cNvCxnSpPr>
            <a:endCxn id="48" idx="0"/>
          </p:cNvCxnSpPr>
          <p:nvPr/>
        </p:nvCxnSpPr>
        <p:spPr>
          <a:xfrm>
            <a:off x="899592" y="1019572"/>
            <a:ext cx="256597" cy="465212"/>
          </a:xfrm>
          <a:prstGeom prst="bentConnector2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Elbow Connector 61"/>
          <p:cNvCxnSpPr>
            <a:stCxn id="61" idx="2"/>
          </p:cNvCxnSpPr>
          <p:nvPr/>
        </p:nvCxnSpPr>
        <p:spPr>
          <a:xfrm rot="16200000" flipH="1">
            <a:off x="1009888" y="5591524"/>
            <a:ext cx="684076" cy="391475"/>
          </a:xfrm>
          <a:prstGeom prst="bentConnector2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3" name="Group 62"/>
          <p:cNvGrpSpPr/>
          <p:nvPr/>
        </p:nvGrpSpPr>
        <p:grpSpPr>
          <a:xfrm>
            <a:off x="1547664" y="5805264"/>
            <a:ext cx="72008" cy="576064"/>
            <a:chOff x="7812360" y="980728"/>
            <a:chExt cx="72008" cy="576064"/>
          </a:xfrm>
          <a:solidFill>
            <a:schemeClr val="bg1">
              <a:lumMod val="65000"/>
            </a:schemeClr>
          </a:solidFill>
        </p:grpSpPr>
        <p:sp>
          <p:nvSpPr>
            <p:cNvPr id="64" name="Rectangle 63"/>
            <p:cNvSpPr/>
            <p:nvPr/>
          </p:nvSpPr>
          <p:spPr>
            <a:xfrm>
              <a:off x="7812360" y="980728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7812360" y="1052736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66" name="Rectangle 65"/>
            <p:cNvSpPr/>
            <p:nvPr/>
          </p:nvSpPr>
          <p:spPr>
            <a:xfrm>
              <a:off x="7812360" y="1133128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67" name="Rectangle 66"/>
            <p:cNvSpPr/>
            <p:nvPr/>
          </p:nvSpPr>
          <p:spPr>
            <a:xfrm>
              <a:off x="7812360" y="1205136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68" name="Rectangle 67"/>
            <p:cNvSpPr/>
            <p:nvPr/>
          </p:nvSpPr>
          <p:spPr>
            <a:xfrm>
              <a:off x="7812360" y="1268760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69" name="Rectangle 68"/>
            <p:cNvSpPr/>
            <p:nvPr/>
          </p:nvSpPr>
          <p:spPr>
            <a:xfrm>
              <a:off x="7812360" y="1340768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70" name="Rectangle 69"/>
            <p:cNvSpPr/>
            <p:nvPr/>
          </p:nvSpPr>
          <p:spPr>
            <a:xfrm>
              <a:off x="7812360" y="1412776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71" name="Rectangle 70"/>
            <p:cNvSpPr/>
            <p:nvPr/>
          </p:nvSpPr>
          <p:spPr>
            <a:xfrm>
              <a:off x="7812360" y="1484784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631340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267745" y="1417638"/>
            <a:ext cx="6624736" cy="5179714"/>
          </a:xfrm>
        </p:spPr>
        <p:txBody>
          <a:bodyPr>
            <a:normAutofit fontScale="55000" lnSpcReduction="20000"/>
          </a:bodyPr>
          <a:lstStyle/>
          <a:p>
            <a:r>
              <a:rPr lang="en-US" dirty="0" smtClean="0"/>
              <a:t>Motivation:</a:t>
            </a:r>
          </a:p>
          <a:p>
            <a:pPr lvl="1"/>
            <a:r>
              <a:rPr lang="en-US" dirty="0" smtClean="0"/>
              <a:t>Different </a:t>
            </a:r>
            <a:r>
              <a:rPr lang="en-US" dirty="0"/>
              <a:t>forms of a </a:t>
            </a:r>
            <a:r>
              <a:rPr lang="en-US" dirty="0" smtClean="0"/>
              <a:t>word</a:t>
            </a:r>
          </a:p>
          <a:p>
            <a:pPr lvl="2"/>
            <a:r>
              <a:rPr lang="en-US" dirty="0" smtClean="0"/>
              <a:t>organize</a:t>
            </a:r>
            <a:r>
              <a:rPr lang="en-US" dirty="0"/>
              <a:t>, organizes, </a:t>
            </a:r>
            <a:r>
              <a:rPr lang="en-US" dirty="0" smtClean="0"/>
              <a:t>organizing</a:t>
            </a:r>
            <a:r>
              <a:rPr lang="en-US" dirty="0"/>
              <a:t>. </a:t>
            </a:r>
            <a:endParaRPr lang="en-US" dirty="0" smtClean="0"/>
          </a:p>
          <a:p>
            <a:pPr lvl="1"/>
            <a:r>
              <a:rPr lang="en-US" dirty="0" smtClean="0"/>
              <a:t>Derivationally </a:t>
            </a:r>
            <a:r>
              <a:rPr lang="en-US" dirty="0"/>
              <a:t>related words with similar </a:t>
            </a:r>
            <a:r>
              <a:rPr lang="en-US" dirty="0" smtClean="0"/>
              <a:t>meanings: </a:t>
            </a:r>
          </a:p>
          <a:p>
            <a:pPr lvl="2"/>
            <a:r>
              <a:rPr lang="en-US" dirty="0" smtClean="0"/>
              <a:t>democracy</a:t>
            </a:r>
            <a:r>
              <a:rPr lang="en-US" dirty="0"/>
              <a:t>, democratic, </a:t>
            </a:r>
            <a:r>
              <a:rPr lang="en-US" dirty="0" smtClean="0"/>
              <a:t>democratization</a:t>
            </a:r>
            <a:r>
              <a:rPr lang="en-US" dirty="0"/>
              <a:t>. </a:t>
            </a:r>
            <a:endParaRPr lang="en-US" dirty="0" smtClean="0"/>
          </a:p>
          <a:p>
            <a:r>
              <a:rPr lang="en-US" dirty="0" smtClean="0"/>
              <a:t>Goal: </a:t>
            </a:r>
            <a:r>
              <a:rPr lang="en-US" dirty="0"/>
              <a:t>to reduce inflectional </a:t>
            </a:r>
            <a:r>
              <a:rPr lang="en-US" dirty="0" smtClean="0"/>
              <a:t>or derivationally </a:t>
            </a:r>
            <a:r>
              <a:rPr lang="en-US" dirty="0"/>
              <a:t>related forms of a word to a common base form. </a:t>
            </a:r>
            <a:endParaRPr lang="en-US" dirty="0" smtClean="0"/>
          </a:p>
          <a:p>
            <a:pPr lvl="1"/>
            <a:r>
              <a:rPr lang="en-US" dirty="0" smtClean="0"/>
              <a:t>am</a:t>
            </a:r>
            <a:r>
              <a:rPr lang="en-US" dirty="0"/>
              <a:t>, are, is </a:t>
            </a:r>
            <a:r>
              <a:rPr lang="en-US" dirty="0" smtClean="0">
                <a:sym typeface="Wingdings"/>
              </a:rPr>
              <a:t></a:t>
            </a:r>
            <a:r>
              <a:rPr lang="en-US" dirty="0" smtClean="0"/>
              <a:t>be </a:t>
            </a:r>
          </a:p>
          <a:p>
            <a:pPr lvl="1"/>
            <a:r>
              <a:rPr lang="en-US" dirty="0" smtClean="0"/>
              <a:t>car</a:t>
            </a:r>
            <a:r>
              <a:rPr lang="en-US" dirty="0"/>
              <a:t>, cars, car's, cars' </a:t>
            </a:r>
            <a:r>
              <a:rPr lang="en-US" dirty="0" smtClean="0">
                <a:sym typeface="Wingdings"/>
              </a:rPr>
              <a:t></a:t>
            </a:r>
            <a:r>
              <a:rPr lang="en-US" dirty="0" smtClean="0"/>
              <a:t> car</a:t>
            </a:r>
          </a:p>
          <a:p>
            <a:r>
              <a:rPr lang="en-US" dirty="0" smtClean="0"/>
              <a:t>Stemming: </a:t>
            </a:r>
          </a:p>
          <a:p>
            <a:pPr lvl="1"/>
            <a:r>
              <a:rPr lang="en-US" dirty="0" smtClean="0"/>
              <a:t>Chops </a:t>
            </a:r>
            <a:r>
              <a:rPr lang="en-US" dirty="0"/>
              <a:t>off the ends of words in the hope of achieving this goal correctly most of the </a:t>
            </a:r>
            <a:r>
              <a:rPr lang="en-US" dirty="0" smtClean="0"/>
              <a:t>time. </a:t>
            </a:r>
          </a:p>
          <a:p>
            <a:pPr lvl="1"/>
            <a:r>
              <a:rPr lang="en-US" dirty="0" smtClean="0"/>
              <a:t>See, saw</a:t>
            </a:r>
            <a:r>
              <a:rPr lang="en-US" dirty="0" smtClean="0">
                <a:sym typeface="Wingdings"/>
              </a:rPr>
              <a:t> s</a:t>
            </a:r>
            <a:endParaRPr lang="en-US" dirty="0" smtClean="0"/>
          </a:p>
          <a:p>
            <a:r>
              <a:rPr lang="en-US" dirty="0" smtClean="0"/>
              <a:t>Lemmatization: </a:t>
            </a:r>
          </a:p>
          <a:p>
            <a:pPr lvl="1"/>
            <a:r>
              <a:rPr lang="en-US" dirty="0"/>
              <a:t>U</a:t>
            </a:r>
            <a:r>
              <a:rPr lang="en-US" dirty="0" smtClean="0"/>
              <a:t>sually </a:t>
            </a:r>
            <a:r>
              <a:rPr lang="en-US" dirty="0"/>
              <a:t>refers to doing things properly with </a:t>
            </a:r>
            <a:r>
              <a:rPr lang="en-US" dirty="0" smtClean="0"/>
              <a:t>a </a:t>
            </a:r>
            <a:r>
              <a:rPr lang="en-US" dirty="0"/>
              <a:t>vocabulary and morphological analysis of words, </a:t>
            </a:r>
            <a:r>
              <a:rPr lang="en-US" dirty="0" smtClean="0"/>
              <a:t>aiming </a:t>
            </a:r>
            <a:r>
              <a:rPr lang="en-US" dirty="0"/>
              <a:t>to </a:t>
            </a:r>
            <a:r>
              <a:rPr lang="en-US" dirty="0" smtClean="0"/>
              <a:t>return </a:t>
            </a:r>
            <a:r>
              <a:rPr lang="en-US" dirty="0"/>
              <a:t>the base or dictionary form </a:t>
            </a:r>
            <a:r>
              <a:rPr lang="en-US" dirty="0" smtClean="0"/>
              <a:t>(lemma) of </a:t>
            </a:r>
            <a:r>
              <a:rPr lang="en-US" dirty="0"/>
              <a:t>a </a:t>
            </a:r>
            <a:r>
              <a:rPr lang="en-US" dirty="0" smtClean="0"/>
              <a:t>word. </a:t>
            </a:r>
          </a:p>
          <a:p>
            <a:pPr lvl="1"/>
            <a:r>
              <a:rPr lang="en-US" dirty="0" smtClean="0"/>
              <a:t>‘saw’ </a:t>
            </a:r>
            <a:r>
              <a:rPr lang="en-US" dirty="0" smtClean="0">
                <a:sym typeface="Wingdings"/>
              </a:rPr>
              <a:t></a:t>
            </a:r>
            <a:r>
              <a:rPr lang="en-US" dirty="0" smtClean="0"/>
              <a:t> ‘see’ if verb, ‘saw’ if noun.</a:t>
            </a:r>
          </a:p>
          <a:p>
            <a:r>
              <a:rPr lang="en-US" dirty="0" smtClean="0"/>
              <a:t>Stemming vs lemmatization</a:t>
            </a:r>
          </a:p>
          <a:p>
            <a:pPr lvl="1"/>
            <a:r>
              <a:rPr lang="en-US" dirty="0" smtClean="0"/>
              <a:t>Stemming commonly collapses derivationally related words, whereas lemmatization commonly only collapses the different inflectional forms of a lemma. 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Stemming and Lemmatization</a:t>
            </a:r>
            <a:endParaRPr lang="en-US" dirty="0"/>
          </a:p>
        </p:txBody>
      </p:sp>
      <p:sp>
        <p:nvSpPr>
          <p:cNvPr id="72" name="Rectangle 71"/>
          <p:cNvSpPr/>
          <p:nvPr/>
        </p:nvSpPr>
        <p:spPr>
          <a:xfrm>
            <a:off x="260657" y="1484784"/>
            <a:ext cx="1791064" cy="7200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Tokenization</a:t>
            </a:r>
            <a:endParaRPr lang="en-US" sz="2000" dirty="0"/>
          </a:p>
        </p:txBody>
      </p:sp>
      <p:sp>
        <p:nvSpPr>
          <p:cNvPr id="73" name="Rectangle 72"/>
          <p:cNvSpPr/>
          <p:nvPr/>
        </p:nvSpPr>
        <p:spPr>
          <a:xfrm>
            <a:off x="251520" y="2564904"/>
            <a:ext cx="1799601" cy="7343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/>
              <a:t>Homogeneiz</a:t>
            </a:r>
            <a:r>
              <a:rPr lang="en-US" sz="2000" dirty="0" smtClean="0"/>
              <a:t>.</a:t>
            </a:r>
            <a:endParaRPr lang="en-US" sz="2000" dirty="0"/>
          </a:p>
        </p:txBody>
      </p:sp>
      <p:sp>
        <p:nvSpPr>
          <p:cNvPr id="74" name="Rectangle 73"/>
          <p:cNvSpPr/>
          <p:nvPr/>
        </p:nvSpPr>
        <p:spPr>
          <a:xfrm>
            <a:off x="260657" y="3645024"/>
            <a:ext cx="1791063" cy="7343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Cleaning</a:t>
            </a:r>
          </a:p>
        </p:txBody>
      </p:sp>
      <p:cxnSp>
        <p:nvCxnSpPr>
          <p:cNvPr id="75" name="Elbow Connector 74"/>
          <p:cNvCxnSpPr>
            <a:stCxn id="74" idx="2"/>
            <a:endCxn id="75" idx="0"/>
          </p:cNvCxnSpPr>
          <p:nvPr/>
        </p:nvCxnSpPr>
        <p:spPr>
          <a:xfrm rot="5400000">
            <a:off x="973735" y="2382450"/>
            <a:ext cx="360040" cy="4868"/>
          </a:xfrm>
          <a:prstGeom prst="bentConnector3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Elbow Connector 75"/>
          <p:cNvCxnSpPr>
            <a:stCxn id="75" idx="2"/>
            <a:endCxn id="76" idx="0"/>
          </p:cNvCxnSpPr>
          <p:nvPr/>
        </p:nvCxnSpPr>
        <p:spPr>
          <a:xfrm rot="16200000" flipH="1">
            <a:off x="980885" y="3469720"/>
            <a:ext cx="345740" cy="4868"/>
          </a:xfrm>
          <a:prstGeom prst="bentConnector3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Rectangle 76"/>
          <p:cNvSpPr/>
          <p:nvPr/>
        </p:nvSpPr>
        <p:spPr>
          <a:xfrm>
            <a:off x="260657" y="4725144"/>
            <a:ext cx="1791063" cy="7200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/>
              <a:t>Vectorization</a:t>
            </a:r>
            <a:endParaRPr lang="en-US" sz="2000" dirty="0" smtClean="0"/>
          </a:p>
        </p:txBody>
      </p:sp>
      <p:cxnSp>
        <p:nvCxnSpPr>
          <p:cNvPr id="78" name="Elbow Connector 77"/>
          <p:cNvCxnSpPr>
            <a:stCxn id="76" idx="2"/>
            <a:endCxn id="80" idx="0"/>
          </p:cNvCxnSpPr>
          <p:nvPr/>
        </p:nvCxnSpPr>
        <p:spPr>
          <a:xfrm rot="5400000">
            <a:off x="983319" y="4552274"/>
            <a:ext cx="345740" cy="12700"/>
          </a:xfrm>
          <a:prstGeom prst="bentConnector3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Folded Corner 78"/>
          <p:cNvSpPr/>
          <p:nvPr/>
        </p:nvSpPr>
        <p:spPr>
          <a:xfrm>
            <a:off x="539552" y="770384"/>
            <a:ext cx="360040" cy="498376"/>
          </a:xfrm>
          <a:prstGeom prst="foldedCorner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80" name="Elbow Connector 79"/>
          <p:cNvCxnSpPr>
            <a:endCxn id="74" idx="0"/>
          </p:cNvCxnSpPr>
          <p:nvPr/>
        </p:nvCxnSpPr>
        <p:spPr>
          <a:xfrm>
            <a:off x="899592" y="1019572"/>
            <a:ext cx="256597" cy="465212"/>
          </a:xfrm>
          <a:prstGeom prst="bentConnector2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Elbow Connector 80"/>
          <p:cNvCxnSpPr>
            <a:stCxn id="80" idx="2"/>
          </p:cNvCxnSpPr>
          <p:nvPr/>
        </p:nvCxnSpPr>
        <p:spPr>
          <a:xfrm rot="16200000" flipH="1">
            <a:off x="1009888" y="5591524"/>
            <a:ext cx="684076" cy="391475"/>
          </a:xfrm>
          <a:prstGeom prst="bentConnector2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" name="Group 81"/>
          <p:cNvGrpSpPr/>
          <p:nvPr/>
        </p:nvGrpSpPr>
        <p:grpSpPr>
          <a:xfrm>
            <a:off x="1547664" y="5805264"/>
            <a:ext cx="72008" cy="576064"/>
            <a:chOff x="7812360" y="980728"/>
            <a:chExt cx="72008" cy="576064"/>
          </a:xfrm>
          <a:solidFill>
            <a:schemeClr val="bg1">
              <a:lumMod val="65000"/>
            </a:schemeClr>
          </a:solidFill>
        </p:grpSpPr>
        <p:sp>
          <p:nvSpPr>
            <p:cNvPr id="83" name="Rectangle 82"/>
            <p:cNvSpPr/>
            <p:nvPr/>
          </p:nvSpPr>
          <p:spPr>
            <a:xfrm>
              <a:off x="7812360" y="980728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84" name="Rectangle 83"/>
            <p:cNvSpPr/>
            <p:nvPr/>
          </p:nvSpPr>
          <p:spPr>
            <a:xfrm>
              <a:off x="7812360" y="1052736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85" name="Rectangle 84"/>
            <p:cNvSpPr/>
            <p:nvPr/>
          </p:nvSpPr>
          <p:spPr>
            <a:xfrm>
              <a:off x="7812360" y="1133128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86" name="Rectangle 85"/>
            <p:cNvSpPr/>
            <p:nvPr/>
          </p:nvSpPr>
          <p:spPr>
            <a:xfrm>
              <a:off x="7812360" y="1205136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87" name="Rectangle 86"/>
            <p:cNvSpPr/>
            <p:nvPr/>
          </p:nvSpPr>
          <p:spPr>
            <a:xfrm>
              <a:off x="7812360" y="1268760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88" name="Rectangle 87"/>
            <p:cNvSpPr/>
            <p:nvPr/>
          </p:nvSpPr>
          <p:spPr>
            <a:xfrm>
              <a:off x="7812360" y="1340768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89" name="Rectangle 88"/>
            <p:cNvSpPr/>
            <p:nvPr/>
          </p:nvSpPr>
          <p:spPr>
            <a:xfrm>
              <a:off x="7812360" y="1412776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90" name="Rectangle 89"/>
            <p:cNvSpPr/>
            <p:nvPr/>
          </p:nvSpPr>
          <p:spPr>
            <a:xfrm>
              <a:off x="7812360" y="1484784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1185333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699792" y="1484785"/>
            <a:ext cx="5987008" cy="2736304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We </a:t>
            </a:r>
            <a:r>
              <a:rPr lang="en-US" dirty="0"/>
              <a:t>count similar words in different variants as different words</a:t>
            </a:r>
          </a:p>
          <a:p>
            <a:r>
              <a:rPr lang="en-US" dirty="0"/>
              <a:t>We need a function that reduces words to their specific word stem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Stemming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60657" y="1484784"/>
            <a:ext cx="1791064" cy="7200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Tokenization</a:t>
            </a:r>
            <a:endParaRPr lang="en-US" sz="2000" dirty="0"/>
          </a:p>
        </p:txBody>
      </p:sp>
      <p:sp>
        <p:nvSpPr>
          <p:cNvPr id="5" name="Rectangle 4"/>
          <p:cNvSpPr/>
          <p:nvPr/>
        </p:nvSpPr>
        <p:spPr>
          <a:xfrm>
            <a:off x="251520" y="2564904"/>
            <a:ext cx="1799601" cy="7343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/>
              <a:t>Homogeneiz</a:t>
            </a:r>
            <a:r>
              <a:rPr lang="en-US" sz="2000" dirty="0" smtClean="0"/>
              <a:t>.</a:t>
            </a:r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260657" y="3645024"/>
            <a:ext cx="1791063" cy="7343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Cleaning</a:t>
            </a:r>
          </a:p>
        </p:txBody>
      </p:sp>
      <p:cxnSp>
        <p:nvCxnSpPr>
          <p:cNvPr id="8" name="Elbow Connector 7"/>
          <p:cNvCxnSpPr>
            <a:stCxn id="4" idx="2"/>
            <a:endCxn id="5" idx="0"/>
          </p:cNvCxnSpPr>
          <p:nvPr/>
        </p:nvCxnSpPr>
        <p:spPr>
          <a:xfrm rot="5400000">
            <a:off x="973735" y="2382450"/>
            <a:ext cx="360040" cy="4868"/>
          </a:xfrm>
          <a:prstGeom prst="bentConnector3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1"/>
          <p:cNvCxnSpPr>
            <a:stCxn id="5" idx="2"/>
            <a:endCxn id="6" idx="0"/>
          </p:cNvCxnSpPr>
          <p:nvPr/>
        </p:nvCxnSpPr>
        <p:spPr>
          <a:xfrm rot="16200000" flipH="1">
            <a:off x="980885" y="3469720"/>
            <a:ext cx="345740" cy="4868"/>
          </a:xfrm>
          <a:prstGeom prst="bentConnector3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260658" y="4725144"/>
            <a:ext cx="1790464" cy="7200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/>
              <a:t>Vectorization</a:t>
            </a:r>
            <a:endParaRPr lang="en-US" sz="2000" dirty="0" smtClean="0"/>
          </a:p>
        </p:txBody>
      </p:sp>
      <p:cxnSp>
        <p:nvCxnSpPr>
          <p:cNvPr id="11" name="Elbow Connector 10"/>
          <p:cNvCxnSpPr>
            <a:stCxn id="6" idx="2"/>
            <a:endCxn id="10" idx="0"/>
          </p:cNvCxnSpPr>
          <p:nvPr/>
        </p:nvCxnSpPr>
        <p:spPr>
          <a:xfrm rot="5400000">
            <a:off x="983170" y="4552125"/>
            <a:ext cx="345740" cy="299"/>
          </a:xfrm>
          <a:prstGeom prst="bentConnector3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olded Corner 21"/>
          <p:cNvSpPr/>
          <p:nvPr/>
        </p:nvSpPr>
        <p:spPr>
          <a:xfrm>
            <a:off x="539552" y="770384"/>
            <a:ext cx="360040" cy="498376"/>
          </a:xfrm>
          <a:prstGeom prst="foldedCorner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23" name="Elbow Connector 22"/>
          <p:cNvCxnSpPr>
            <a:stCxn id="22" idx="3"/>
            <a:endCxn id="4" idx="0"/>
          </p:cNvCxnSpPr>
          <p:nvPr/>
        </p:nvCxnSpPr>
        <p:spPr>
          <a:xfrm>
            <a:off x="899592" y="1019572"/>
            <a:ext cx="256597" cy="465212"/>
          </a:xfrm>
          <a:prstGeom prst="bentConnector2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Elbow Connector 34"/>
          <p:cNvCxnSpPr>
            <a:stCxn id="10" idx="2"/>
            <a:endCxn id="52" idx="1"/>
          </p:cNvCxnSpPr>
          <p:nvPr/>
        </p:nvCxnSpPr>
        <p:spPr>
          <a:xfrm rot="16200000" flipH="1">
            <a:off x="1009739" y="5591375"/>
            <a:ext cx="684076" cy="391774"/>
          </a:xfrm>
          <a:prstGeom prst="bentConnector2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6" name="Group 55"/>
          <p:cNvGrpSpPr/>
          <p:nvPr/>
        </p:nvGrpSpPr>
        <p:grpSpPr>
          <a:xfrm>
            <a:off x="1547664" y="5805264"/>
            <a:ext cx="72008" cy="576064"/>
            <a:chOff x="7812360" y="980728"/>
            <a:chExt cx="72008" cy="576064"/>
          </a:xfrm>
          <a:solidFill>
            <a:schemeClr val="bg1">
              <a:lumMod val="65000"/>
            </a:schemeClr>
          </a:solidFill>
        </p:grpSpPr>
        <p:sp>
          <p:nvSpPr>
            <p:cNvPr id="40" name="Rectangle 39"/>
            <p:cNvSpPr/>
            <p:nvPr/>
          </p:nvSpPr>
          <p:spPr>
            <a:xfrm>
              <a:off x="7812360" y="980728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7812360" y="1052736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7812360" y="1133128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7812360" y="1205136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7812360" y="1268760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7812360" y="1340768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7812360" y="1412776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55" name="Rectangle 54"/>
            <p:cNvSpPr/>
            <p:nvPr/>
          </p:nvSpPr>
          <p:spPr>
            <a:xfrm>
              <a:off x="7812360" y="1484784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</p:grpSp>
      <p:sp>
        <p:nvSpPr>
          <p:cNvPr id="24" name="Content Placeholder 1"/>
          <p:cNvSpPr txBox="1">
            <a:spLocks/>
          </p:cNvSpPr>
          <p:nvPr/>
        </p:nvSpPr>
        <p:spPr>
          <a:xfrm>
            <a:off x="2883995" y="3645024"/>
            <a:ext cx="5884068" cy="171808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" lvl="2" indent="0">
              <a:buNone/>
            </a:pP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import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nltk.stem</a:t>
            </a:r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  <a:p>
            <a:pPr marL="57150" lvl="2" indent="0">
              <a:buNone/>
            </a:pP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nltk.stem.SnowballStemmer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('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english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')</a:t>
            </a:r>
          </a:p>
          <a:p>
            <a:pPr marL="57150" lvl="2" indent="0">
              <a:buNone/>
            </a:pP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s.stem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(“imaging”)	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# 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  <a:sym typeface="Wingdings"/>
              </a:rPr>
              <a:t> 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u'imag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'</a:t>
            </a:r>
          </a:p>
          <a:p>
            <a:pPr marL="57150" lvl="2" indent="0">
              <a:buNone/>
            </a:pP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s.stem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(“image")	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# 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  <a:sym typeface="Wingdings"/>
              </a:rPr>
              <a:t>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u'imag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’</a:t>
            </a:r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  <a:p>
            <a:pPr marL="57150" indent="0">
              <a:buNone/>
            </a:pPr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4113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699792" y="1484785"/>
            <a:ext cx="5987008" cy="1944215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Lemmatization is a more complex process.</a:t>
            </a:r>
          </a:p>
          <a:p>
            <a:r>
              <a:rPr lang="en-US" dirty="0" smtClean="0"/>
              <a:t>Lemmatization in NLTK uses </a:t>
            </a:r>
            <a:r>
              <a:rPr lang="en-US" dirty="0" err="1" smtClean="0"/>
              <a:t>WordNet</a:t>
            </a:r>
            <a:r>
              <a:rPr lang="en-US" dirty="0" smtClean="0"/>
              <a:t>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Lemmatization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60657" y="1484784"/>
            <a:ext cx="1791064" cy="7200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Tokenization</a:t>
            </a:r>
            <a:endParaRPr lang="en-US" sz="2000" dirty="0"/>
          </a:p>
        </p:txBody>
      </p:sp>
      <p:sp>
        <p:nvSpPr>
          <p:cNvPr id="5" name="Rectangle 4"/>
          <p:cNvSpPr/>
          <p:nvPr/>
        </p:nvSpPr>
        <p:spPr>
          <a:xfrm>
            <a:off x="251520" y="2564904"/>
            <a:ext cx="1799601" cy="7343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/>
              <a:t>Homogeneiz</a:t>
            </a:r>
            <a:r>
              <a:rPr lang="en-US" sz="2000" dirty="0" smtClean="0"/>
              <a:t>.</a:t>
            </a:r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260657" y="3645024"/>
            <a:ext cx="1791063" cy="7343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Cleaning</a:t>
            </a:r>
          </a:p>
        </p:txBody>
      </p:sp>
      <p:cxnSp>
        <p:nvCxnSpPr>
          <p:cNvPr id="8" name="Elbow Connector 7"/>
          <p:cNvCxnSpPr>
            <a:stCxn id="4" idx="2"/>
            <a:endCxn id="5" idx="0"/>
          </p:cNvCxnSpPr>
          <p:nvPr/>
        </p:nvCxnSpPr>
        <p:spPr>
          <a:xfrm rot="5400000">
            <a:off x="973735" y="2382450"/>
            <a:ext cx="360040" cy="4868"/>
          </a:xfrm>
          <a:prstGeom prst="bentConnector3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1"/>
          <p:cNvCxnSpPr>
            <a:stCxn id="5" idx="2"/>
            <a:endCxn id="6" idx="0"/>
          </p:cNvCxnSpPr>
          <p:nvPr/>
        </p:nvCxnSpPr>
        <p:spPr>
          <a:xfrm rot="16200000" flipH="1">
            <a:off x="980885" y="3469720"/>
            <a:ext cx="345740" cy="4868"/>
          </a:xfrm>
          <a:prstGeom prst="bentConnector3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260658" y="4725144"/>
            <a:ext cx="1790464" cy="7200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/>
              <a:t>Vectorization</a:t>
            </a:r>
            <a:endParaRPr lang="en-US" sz="2000" dirty="0" smtClean="0"/>
          </a:p>
        </p:txBody>
      </p:sp>
      <p:cxnSp>
        <p:nvCxnSpPr>
          <p:cNvPr id="11" name="Elbow Connector 10"/>
          <p:cNvCxnSpPr>
            <a:stCxn id="6" idx="2"/>
            <a:endCxn id="10" idx="0"/>
          </p:cNvCxnSpPr>
          <p:nvPr/>
        </p:nvCxnSpPr>
        <p:spPr>
          <a:xfrm rot="5400000">
            <a:off x="983170" y="4552125"/>
            <a:ext cx="345740" cy="299"/>
          </a:xfrm>
          <a:prstGeom prst="bentConnector3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olded Corner 21"/>
          <p:cNvSpPr/>
          <p:nvPr/>
        </p:nvSpPr>
        <p:spPr>
          <a:xfrm>
            <a:off x="539552" y="770384"/>
            <a:ext cx="360040" cy="498376"/>
          </a:xfrm>
          <a:prstGeom prst="foldedCorner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23" name="Elbow Connector 22"/>
          <p:cNvCxnSpPr>
            <a:stCxn id="22" idx="3"/>
            <a:endCxn id="4" idx="0"/>
          </p:cNvCxnSpPr>
          <p:nvPr/>
        </p:nvCxnSpPr>
        <p:spPr>
          <a:xfrm>
            <a:off x="899592" y="1019572"/>
            <a:ext cx="256597" cy="465212"/>
          </a:xfrm>
          <a:prstGeom prst="bentConnector2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Elbow Connector 34"/>
          <p:cNvCxnSpPr>
            <a:stCxn id="10" idx="2"/>
            <a:endCxn id="52" idx="1"/>
          </p:cNvCxnSpPr>
          <p:nvPr/>
        </p:nvCxnSpPr>
        <p:spPr>
          <a:xfrm rot="16200000" flipH="1">
            <a:off x="1009739" y="5591375"/>
            <a:ext cx="684076" cy="391774"/>
          </a:xfrm>
          <a:prstGeom prst="bentConnector2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6" name="Group 55"/>
          <p:cNvGrpSpPr/>
          <p:nvPr/>
        </p:nvGrpSpPr>
        <p:grpSpPr>
          <a:xfrm>
            <a:off x="1547664" y="5805264"/>
            <a:ext cx="72008" cy="576064"/>
            <a:chOff x="7812360" y="980728"/>
            <a:chExt cx="72008" cy="576064"/>
          </a:xfrm>
          <a:solidFill>
            <a:schemeClr val="bg1">
              <a:lumMod val="65000"/>
            </a:schemeClr>
          </a:solidFill>
        </p:grpSpPr>
        <p:sp>
          <p:nvSpPr>
            <p:cNvPr id="40" name="Rectangle 39"/>
            <p:cNvSpPr/>
            <p:nvPr/>
          </p:nvSpPr>
          <p:spPr>
            <a:xfrm>
              <a:off x="7812360" y="980728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7812360" y="1052736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7812360" y="1133128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7812360" y="1205136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7812360" y="1268760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7812360" y="1340768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7812360" y="1412776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55" name="Rectangle 54"/>
            <p:cNvSpPr/>
            <p:nvPr/>
          </p:nvSpPr>
          <p:spPr>
            <a:xfrm>
              <a:off x="7812360" y="1484784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</p:grpSp>
      <p:sp>
        <p:nvSpPr>
          <p:cNvPr id="24" name="Content Placeholder 1"/>
          <p:cNvSpPr txBox="1">
            <a:spLocks/>
          </p:cNvSpPr>
          <p:nvPr/>
        </p:nvSpPr>
        <p:spPr>
          <a:xfrm>
            <a:off x="2883995" y="3645024"/>
            <a:ext cx="5884068" cy="23846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" lvl="2" indent="0">
              <a:buNone/>
            </a:pP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from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nltk.stem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import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WordNetLemmatizer</a:t>
            </a:r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  <a:p>
            <a:pPr marL="57150" lvl="2" indent="0">
              <a:buNone/>
            </a:pP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&gt;&gt;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wnl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WordNetLemmatizer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()</a:t>
            </a:r>
          </a:p>
          <a:p>
            <a:pPr marL="57150" lvl="2" indent="0">
              <a:buNone/>
            </a:pP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&gt;&gt;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print(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wnl.lemmatize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('dogs'))</a:t>
            </a:r>
          </a:p>
          <a:p>
            <a:pPr marL="57150" lvl="2" indent="0">
              <a:buNone/>
            </a:pP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dog</a:t>
            </a:r>
          </a:p>
          <a:p>
            <a:pPr marL="57150" lvl="2" indent="0">
              <a:buNone/>
            </a:pP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&gt;&gt;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print(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wnl.lemmatize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('churches'))</a:t>
            </a:r>
          </a:p>
          <a:p>
            <a:pPr marL="57150" lvl="2" indent="0">
              <a:buNone/>
            </a:pP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church</a:t>
            </a:r>
          </a:p>
          <a:p>
            <a:pPr marL="57150" lvl="2" indent="0">
              <a:buNone/>
            </a:pP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&gt;&gt;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print(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wnl.lemmatize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('abaci'))</a:t>
            </a:r>
          </a:p>
          <a:p>
            <a:pPr marL="57150" lvl="2" indent="0">
              <a:buNone/>
            </a:pP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abacus</a:t>
            </a:r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9295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699792" y="1484785"/>
            <a:ext cx="5987008" cy="1944215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With contextual information (the grammatical role of the word) .lemmatize() can filter grammatical differences.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Lemmatization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60657" y="1484784"/>
            <a:ext cx="1791064" cy="7200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Tokenization</a:t>
            </a:r>
            <a:endParaRPr lang="en-US" sz="2000" dirty="0"/>
          </a:p>
        </p:txBody>
      </p:sp>
      <p:sp>
        <p:nvSpPr>
          <p:cNvPr id="5" name="Rectangle 4"/>
          <p:cNvSpPr/>
          <p:nvPr/>
        </p:nvSpPr>
        <p:spPr>
          <a:xfrm>
            <a:off x="251520" y="2564904"/>
            <a:ext cx="1799601" cy="7343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/>
              <a:t>Homogeneiz</a:t>
            </a:r>
            <a:r>
              <a:rPr lang="en-US" sz="2000" dirty="0" smtClean="0"/>
              <a:t>.</a:t>
            </a:r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260657" y="3645024"/>
            <a:ext cx="1791063" cy="7343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Cleaning</a:t>
            </a:r>
          </a:p>
        </p:txBody>
      </p:sp>
      <p:cxnSp>
        <p:nvCxnSpPr>
          <p:cNvPr id="8" name="Elbow Connector 7"/>
          <p:cNvCxnSpPr>
            <a:stCxn id="4" idx="2"/>
            <a:endCxn id="5" idx="0"/>
          </p:cNvCxnSpPr>
          <p:nvPr/>
        </p:nvCxnSpPr>
        <p:spPr>
          <a:xfrm rot="5400000">
            <a:off x="973735" y="2382450"/>
            <a:ext cx="360040" cy="4868"/>
          </a:xfrm>
          <a:prstGeom prst="bentConnector3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1"/>
          <p:cNvCxnSpPr>
            <a:stCxn id="5" idx="2"/>
            <a:endCxn id="6" idx="0"/>
          </p:cNvCxnSpPr>
          <p:nvPr/>
        </p:nvCxnSpPr>
        <p:spPr>
          <a:xfrm rot="16200000" flipH="1">
            <a:off x="980885" y="3469720"/>
            <a:ext cx="345740" cy="4868"/>
          </a:xfrm>
          <a:prstGeom prst="bentConnector3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260658" y="4725144"/>
            <a:ext cx="1790464" cy="7200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/>
              <a:t>Vectorization</a:t>
            </a:r>
            <a:endParaRPr lang="en-US" sz="2000" dirty="0" smtClean="0"/>
          </a:p>
        </p:txBody>
      </p:sp>
      <p:cxnSp>
        <p:nvCxnSpPr>
          <p:cNvPr id="11" name="Elbow Connector 10"/>
          <p:cNvCxnSpPr>
            <a:stCxn id="6" idx="2"/>
            <a:endCxn id="10" idx="0"/>
          </p:cNvCxnSpPr>
          <p:nvPr/>
        </p:nvCxnSpPr>
        <p:spPr>
          <a:xfrm rot="5400000">
            <a:off x="983170" y="4552125"/>
            <a:ext cx="345740" cy="299"/>
          </a:xfrm>
          <a:prstGeom prst="bentConnector3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olded Corner 21"/>
          <p:cNvSpPr/>
          <p:nvPr/>
        </p:nvSpPr>
        <p:spPr>
          <a:xfrm>
            <a:off x="539552" y="770384"/>
            <a:ext cx="360040" cy="498376"/>
          </a:xfrm>
          <a:prstGeom prst="foldedCorner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23" name="Elbow Connector 22"/>
          <p:cNvCxnSpPr>
            <a:stCxn id="22" idx="3"/>
            <a:endCxn id="4" idx="0"/>
          </p:cNvCxnSpPr>
          <p:nvPr/>
        </p:nvCxnSpPr>
        <p:spPr>
          <a:xfrm>
            <a:off x="899592" y="1019572"/>
            <a:ext cx="256597" cy="465212"/>
          </a:xfrm>
          <a:prstGeom prst="bentConnector2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Elbow Connector 34"/>
          <p:cNvCxnSpPr>
            <a:stCxn id="10" idx="2"/>
            <a:endCxn id="52" idx="1"/>
          </p:cNvCxnSpPr>
          <p:nvPr/>
        </p:nvCxnSpPr>
        <p:spPr>
          <a:xfrm rot="16200000" flipH="1">
            <a:off x="1009739" y="5591375"/>
            <a:ext cx="684076" cy="391774"/>
          </a:xfrm>
          <a:prstGeom prst="bentConnector2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6" name="Group 55"/>
          <p:cNvGrpSpPr/>
          <p:nvPr/>
        </p:nvGrpSpPr>
        <p:grpSpPr>
          <a:xfrm>
            <a:off x="1547664" y="5805264"/>
            <a:ext cx="72008" cy="576064"/>
            <a:chOff x="7812360" y="980728"/>
            <a:chExt cx="72008" cy="576064"/>
          </a:xfrm>
          <a:solidFill>
            <a:schemeClr val="bg1">
              <a:lumMod val="65000"/>
            </a:schemeClr>
          </a:solidFill>
        </p:grpSpPr>
        <p:sp>
          <p:nvSpPr>
            <p:cNvPr id="40" name="Rectangle 39"/>
            <p:cNvSpPr/>
            <p:nvPr/>
          </p:nvSpPr>
          <p:spPr>
            <a:xfrm>
              <a:off x="7812360" y="980728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7812360" y="1052736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7812360" y="1133128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7812360" y="1205136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7812360" y="1268760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7812360" y="1340768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7812360" y="1412776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55" name="Rectangle 54"/>
            <p:cNvSpPr/>
            <p:nvPr/>
          </p:nvSpPr>
          <p:spPr>
            <a:xfrm>
              <a:off x="7812360" y="1484784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</p:grpSp>
      <p:sp>
        <p:nvSpPr>
          <p:cNvPr id="24" name="Content Placeholder 1"/>
          <p:cNvSpPr txBox="1">
            <a:spLocks/>
          </p:cNvSpPr>
          <p:nvPr/>
        </p:nvSpPr>
        <p:spPr>
          <a:xfrm>
            <a:off x="2883995" y="3645024"/>
            <a:ext cx="5884068" cy="194421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" lvl="2" indent="0">
              <a:buNone/>
            </a:pP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from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nltk.stem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import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WordNetLemmatizer</a:t>
            </a:r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  <a:p>
            <a:pPr marL="57150" lvl="2" indent="0">
              <a:buNone/>
            </a:pP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&gt;&gt;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wnl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WordNetLemmatizer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()</a:t>
            </a:r>
          </a:p>
          <a:p>
            <a:pPr marL="57150" lvl="2" indent="0">
              <a:buNone/>
            </a:pP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&gt;&gt;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print(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wnl.lemmatize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(’is'))</a:t>
            </a:r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  <a:p>
            <a:pPr marL="57150" lvl="2" indent="0">
              <a:buNone/>
            </a:pP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is</a:t>
            </a:r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  <a:p>
            <a:pPr marL="57150" lvl="2" indent="0">
              <a:buNone/>
            </a:pP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&gt;&gt;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print(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wnl.lemmatize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(’is’, 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pos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=‘v’))</a:t>
            </a:r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  <a:p>
            <a:pPr marL="57150" lvl="2" indent="0">
              <a:buNone/>
            </a:pP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be</a:t>
            </a:r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4738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7704" y="3812494"/>
            <a:ext cx="5976664" cy="2872602"/>
          </a:xfrm>
          <a:prstGeom prst="rect">
            <a:avLst/>
          </a:prstGeom>
        </p:spPr>
      </p:pic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268760"/>
            <a:ext cx="8229600" cy="3124944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Natural Language Processing:</a:t>
            </a:r>
          </a:p>
          <a:p>
            <a:pPr lvl="1"/>
            <a:r>
              <a:rPr lang="en-US" dirty="0" smtClean="0"/>
              <a:t>Computer </a:t>
            </a:r>
            <a:r>
              <a:rPr lang="en-US" dirty="0"/>
              <a:t>aided text analysis of human language</a:t>
            </a:r>
            <a:r>
              <a:rPr lang="en-US" dirty="0" smtClean="0"/>
              <a:t>.</a:t>
            </a:r>
            <a:endParaRPr lang="en-US" dirty="0"/>
          </a:p>
          <a:p>
            <a:pPr lvl="1"/>
            <a:r>
              <a:rPr lang="en-US" dirty="0" smtClean="0"/>
              <a:t>The </a:t>
            </a:r>
            <a:r>
              <a:rPr lang="en-US" dirty="0"/>
              <a:t>goal is to enable machines to understand human language and extract meaning from text</a:t>
            </a:r>
            <a:r>
              <a:rPr lang="en-US" dirty="0" smtClean="0"/>
              <a:t>.</a:t>
            </a:r>
            <a:endParaRPr lang="en-US" dirty="0"/>
          </a:p>
          <a:p>
            <a:pPr lvl="1"/>
            <a:r>
              <a:rPr lang="en-US" dirty="0" smtClean="0"/>
              <a:t>It is a field of study which falls under the category of machine learning and more specifically computational linguistics.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Natural Language Processing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7148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699792" y="1484785"/>
            <a:ext cx="5987008" cy="2965531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Part of Speech Tagging.</a:t>
            </a:r>
          </a:p>
          <a:p>
            <a:pPr lvl="1"/>
            <a:r>
              <a:rPr lang="en-US" dirty="0"/>
              <a:t>Part-of-speech (POS) tagging is the process of assigning a word to its grammatical </a:t>
            </a:r>
            <a:r>
              <a:rPr lang="en-US" dirty="0" smtClean="0"/>
              <a:t>category (noun, verb, adverb,</a:t>
            </a:r>
            <a:r>
              <a:rPr lang="is-IS" dirty="0" smtClean="0"/>
              <a:t>…)</a:t>
            </a:r>
            <a:r>
              <a:rPr lang="en-US" dirty="0" smtClean="0"/>
              <a:t>, </a:t>
            </a:r>
            <a:r>
              <a:rPr lang="en-US" dirty="0"/>
              <a:t>in order to understand its role within the sentence</a:t>
            </a:r>
            <a:r>
              <a:rPr lang="en-US" dirty="0" smtClean="0"/>
              <a:t>.</a:t>
            </a:r>
            <a:endParaRPr lang="en-US" dirty="0"/>
          </a:p>
          <a:p>
            <a:pPr lvl="1"/>
            <a:r>
              <a:rPr lang="en-US" dirty="0" smtClean="0"/>
              <a:t>POS </a:t>
            </a:r>
            <a:r>
              <a:rPr lang="en-US" dirty="0"/>
              <a:t>taggers typically take a sequence of words (i.e. a sentence) as input, and provide a list of tuples </a:t>
            </a:r>
            <a:r>
              <a:rPr lang="en-US" dirty="0" smtClean="0"/>
              <a:t>(word, </a:t>
            </a:r>
            <a:r>
              <a:rPr lang="en-US" dirty="0" err="1" smtClean="0"/>
              <a:t>pos</a:t>
            </a:r>
            <a:r>
              <a:rPr lang="en-US" dirty="0" smtClean="0"/>
              <a:t>) as output.</a:t>
            </a:r>
            <a:endParaRPr lang="en-US" dirty="0"/>
          </a:p>
          <a:p>
            <a:pPr lvl="1"/>
            <a:r>
              <a:rPr lang="en-US" dirty="0" smtClean="0"/>
              <a:t>POS </a:t>
            </a:r>
            <a:r>
              <a:rPr lang="en-US" dirty="0"/>
              <a:t>tagging is what provides the contextual information </a:t>
            </a:r>
            <a:r>
              <a:rPr lang="en-US" dirty="0" smtClean="0"/>
              <a:t>to .lemmatize() to filter grammatical differences.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Lemmatization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60657" y="1484784"/>
            <a:ext cx="1791064" cy="7200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Tokenization</a:t>
            </a:r>
            <a:endParaRPr lang="en-US" sz="2000" dirty="0"/>
          </a:p>
        </p:txBody>
      </p:sp>
      <p:sp>
        <p:nvSpPr>
          <p:cNvPr id="5" name="Rectangle 4"/>
          <p:cNvSpPr/>
          <p:nvPr/>
        </p:nvSpPr>
        <p:spPr>
          <a:xfrm>
            <a:off x="251520" y="2564904"/>
            <a:ext cx="1799601" cy="7343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/>
              <a:t>Homogeneiz</a:t>
            </a:r>
            <a:r>
              <a:rPr lang="en-US" sz="2000" dirty="0" smtClean="0"/>
              <a:t>.</a:t>
            </a:r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260657" y="3645024"/>
            <a:ext cx="1791063" cy="7343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Cleaning</a:t>
            </a:r>
          </a:p>
        </p:txBody>
      </p:sp>
      <p:cxnSp>
        <p:nvCxnSpPr>
          <p:cNvPr id="8" name="Elbow Connector 7"/>
          <p:cNvCxnSpPr>
            <a:stCxn id="4" idx="2"/>
            <a:endCxn id="5" idx="0"/>
          </p:cNvCxnSpPr>
          <p:nvPr/>
        </p:nvCxnSpPr>
        <p:spPr>
          <a:xfrm rot="5400000">
            <a:off x="973735" y="2382450"/>
            <a:ext cx="360040" cy="4868"/>
          </a:xfrm>
          <a:prstGeom prst="bentConnector3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1"/>
          <p:cNvCxnSpPr>
            <a:stCxn id="5" idx="2"/>
            <a:endCxn id="6" idx="0"/>
          </p:cNvCxnSpPr>
          <p:nvPr/>
        </p:nvCxnSpPr>
        <p:spPr>
          <a:xfrm rot="16200000" flipH="1">
            <a:off x="980885" y="3469720"/>
            <a:ext cx="345740" cy="4868"/>
          </a:xfrm>
          <a:prstGeom prst="bentConnector3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260658" y="4725144"/>
            <a:ext cx="1790464" cy="7200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/>
              <a:t>Vectorization</a:t>
            </a:r>
            <a:endParaRPr lang="en-US" sz="2000" dirty="0" smtClean="0"/>
          </a:p>
        </p:txBody>
      </p:sp>
      <p:cxnSp>
        <p:nvCxnSpPr>
          <p:cNvPr id="11" name="Elbow Connector 10"/>
          <p:cNvCxnSpPr>
            <a:stCxn id="6" idx="2"/>
            <a:endCxn id="10" idx="0"/>
          </p:cNvCxnSpPr>
          <p:nvPr/>
        </p:nvCxnSpPr>
        <p:spPr>
          <a:xfrm rot="5400000">
            <a:off x="983170" y="4552125"/>
            <a:ext cx="345740" cy="299"/>
          </a:xfrm>
          <a:prstGeom prst="bentConnector3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olded Corner 21"/>
          <p:cNvSpPr/>
          <p:nvPr/>
        </p:nvSpPr>
        <p:spPr>
          <a:xfrm>
            <a:off x="539552" y="770384"/>
            <a:ext cx="360040" cy="498376"/>
          </a:xfrm>
          <a:prstGeom prst="foldedCorner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23" name="Elbow Connector 22"/>
          <p:cNvCxnSpPr>
            <a:stCxn id="22" idx="3"/>
            <a:endCxn id="4" idx="0"/>
          </p:cNvCxnSpPr>
          <p:nvPr/>
        </p:nvCxnSpPr>
        <p:spPr>
          <a:xfrm>
            <a:off x="899592" y="1019572"/>
            <a:ext cx="256597" cy="465212"/>
          </a:xfrm>
          <a:prstGeom prst="bentConnector2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Elbow Connector 34"/>
          <p:cNvCxnSpPr>
            <a:stCxn id="10" idx="2"/>
            <a:endCxn id="52" idx="1"/>
          </p:cNvCxnSpPr>
          <p:nvPr/>
        </p:nvCxnSpPr>
        <p:spPr>
          <a:xfrm rot="16200000" flipH="1">
            <a:off x="1009739" y="5591375"/>
            <a:ext cx="684076" cy="391774"/>
          </a:xfrm>
          <a:prstGeom prst="bentConnector2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6" name="Group 55"/>
          <p:cNvGrpSpPr/>
          <p:nvPr/>
        </p:nvGrpSpPr>
        <p:grpSpPr>
          <a:xfrm>
            <a:off x="1547664" y="5805264"/>
            <a:ext cx="72008" cy="576064"/>
            <a:chOff x="7812360" y="980728"/>
            <a:chExt cx="72008" cy="576064"/>
          </a:xfrm>
          <a:solidFill>
            <a:schemeClr val="bg1">
              <a:lumMod val="65000"/>
            </a:schemeClr>
          </a:solidFill>
        </p:grpSpPr>
        <p:sp>
          <p:nvSpPr>
            <p:cNvPr id="40" name="Rectangle 39"/>
            <p:cNvSpPr/>
            <p:nvPr/>
          </p:nvSpPr>
          <p:spPr>
            <a:xfrm>
              <a:off x="7812360" y="980728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7812360" y="1052736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7812360" y="1133128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7812360" y="1205136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7812360" y="1268760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7812360" y="1340768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7812360" y="1412776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55" name="Rectangle 54"/>
            <p:cNvSpPr/>
            <p:nvPr/>
          </p:nvSpPr>
          <p:spPr>
            <a:xfrm>
              <a:off x="7812360" y="1484784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</p:grpSp>
      <p:sp>
        <p:nvSpPr>
          <p:cNvPr id="24" name="Content Placeholder 1"/>
          <p:cNvSpPr txBox="1">
            <a:spLocks/>
          </p:cNvSpPr>
          <p:nvPr/>
        </p:nvSpPr>
        <p:spPr>
          <a:xfrm>
            <a:off x="2802732" y="4450316"/>
            <a:ext cx="5884068" cy="194421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txBody>
          <a:bodyPr vert="horz" lIns="91440" tIns="45720" rIns="91440" bIns="45720" rtlCol="0">
            <a:normAutofit fontScale="85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" lvl="2" indent="0">
              <a:buNone/>
            </a:pP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&gt;&gt; from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nltk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import 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pos_tag</a:t>
            </a:r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  <a:p>
            <a:pPr marL="57150" lvl="2" indent="0">
              <a:buNone/>
            </a:pP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&gt;&gt; 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s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= "This is a simple sentence"</a:t>
            </a:r>
          </a:p>
          <a:p>
            <a:pPr marL="57150" lvl="2" indent="0">
              <a:buNone/>
            </a:pP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&gt;&gt; 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tokens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=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word_tokenize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(s) </a:t>
            </a:r>
            <a:endParaRPr lang="en-US" sz="2000" dirty="0" smtClean="0">
              <a:latin typeface="Consolas" charset="0"/>
              <a:ea typeface="Consolas" charset="0"/>
              <a:cs typeface="Consolas" charset="0"/>
            </a:endParaRPr>
          </a:p>
          <a:p>
            <a:pPr marL="57150" lvl="2" indent="0">
              <a:buNone/>
            </a:pP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&gt;&gt; 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tokens_pos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=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pos_tag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(tokens) </a:t>
            </a:r>
          </a:p>
          <a:p>
            <a:pPr marL="57150" lvl="2" indent="0">
              <a:buNone/>
            </a:pP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&gt;&gt; 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print(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tokens_pos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)</a:t>
            </a:r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  <a:p>
            <a:pPr marL="57150" lvl="2" indent="0">
              <a:buNone/>
            </a:pP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[(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'This', 'DT'), ('is', 'VBZ'), ('a', 'DT'), ('simple', 'JJ'), ('sentence', 'NN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')]</a:t>
            </a:r>
          </a:p>
        </p:txBody>
      </p:sp>
    </p:spTree>
    <p:extLst>
      <p:ext uri="{BB962C8B-B14F-4D97-AF65-F5344CB8AC3E}">
        <p14:creationId xmlns:p14="http://schemas.microsoft.com/office/powerpoint/2010/main" val="1422249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699792" y="1600200"/>
            <a:ext cx="5987008" cy="4525963"/>
          </a:xfrm>
        </p:spPr>
        <p:txBody>
          <a:bodyPr>
            <a:normAutofit fontScale="92500"/>
          </a:bodyPr>
          <a:lstStyle/>
          <a:p>
            <a:r>
              <a:rPr lang="en-US" i="1" dirty="0" smtClean="0"/>
              <a:t>N</a:t>
            </a:r>
            <a:r>
              <a:rPr lang="en-US" dirty="0" smtClean="0"/>
              <a:t>-grams</a:t>
            </a:r>
          </a:p>
          <a:p>
            <a:pPr lvl="1"/>
            <a:r>
              <a:rPr lang="en-US" dirty="0"/>
              <a:t>Some words tend to occur in groups</a:t>
            </a:r>
          </a:p>
          <a:p>
            <a:pPr lvl="2"/>
            <a:r>
              <a:rPr lang="en-US" dirty="0"/>
              <a:t>information processing, machine learning…</a:t>
            </a:r>
          </a:p>
          <a:p>
            <a:pPr lvl="1"/>
            <a:r>
              <a:rPr lang="en-US" dirty="0"/>
              <a:t>It can be useful that they are analyzed in groups</a:t>
            </a:r>
          </a:p>
          <a:p>
            <a:pPr lvl="1"/>
            <a:r>
              <a:rPr lang="en-US" dirty="0"/>
              <a:t>There are routines to detect them, but the easiest way is…</a:t>
            </a:r>
          </a:p>
          <a:p>
            <a:pPr lvl="2"/>
            <a:r>
              <a:rPr lang="en-US" dirty="0" err="1"/>
              <a:t>informationprocessing</a:t>
            </a:r>
            <a:endParaRPr lang="en-US" dirty="0"/>
          </a:p>
          <a:p>
            <a:pPr lvl="2"/>
            <a:r>
              <a:rPr lang="en-US" dirty="0" err="1"/>
              <a:t>machinelearning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Homogeneization</a:t>
            </a:r>
            <a:endParaRPr lang="en-US" dirty="0"/>
          </a:p>
        </p:txBody>
      </p:sp>
      <p:sp>
        <p:nvSpPr>
          <p:cNvPr id="45" name="Rectangle 44"/>
          <p:cNvSpPr/>
          <p:nvPr/>
        </p:nvSpPr>
        <p:spPr>
          <a:xfrm>
            <a:off x="260657" y="1484784"/>
            <a:ext cx="1791064" cy="7200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Tokenization</a:t>
            </a:r>
            <a:endParaRPr lang="en-US" sz="2000" dirty="0"/>
          </a:p>
        </p:txBody>
      </p:sp>
      <p:sp>
        <p:nvSpPr>
          <p:cNvPr id="47" name="Rectangle 46"/>
          <p:cNvSpPr/>
          <p:nvPr/>
        </p:nvSpPr>
        <p:spPr>
          <a:xfrm>
            <a:off x="251520" y="2564904"/>
            <a:ext cx="1799601" cy="7343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/>
              <a:t>Homogeneiz</a:t>
            </a:r>
            <a:r>
              <a:rPr lang="en-US" sz="2000" dirty="0" smtClean="0"/>
              <a:t>.</a:t>
            </a:r>
            <a:endParaRPr lang="en-US" sz="2000" dirty="0"/>
          </a:p>
        </p:txBody>
      </p:sp>
      <p:sp>
        <p:nvSpPr>
          <p:cNvPr id="48" name="Rectangle 47"/>
          <p:cNvSpPr/>
          <p:nvPr/>
        </p:nvSpPr>
        <p:spPr>
          <a:xfrm>
            <a:off x="260657" y="3645024"/>
            <a:ext cx="1791063" cy="7343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Cleaning</a:t>
            </a:r>
          </a:p>
        </p:txBody>
      </p:sp>
      <p:cxnSp>
        <p:nvCxnSpPr>
          <p:cNvPr id="49" name="Elbow Connector 48"/>
          <p:cNvCxnSpPr>
            <a:stCxn id="48" idx="2"/>
            <a:endCxn id="49" idx="0"/>
          </p:cNvCxnSpPr>
          <p:nvPr/>
        </p:nvCxnSpPr>
        <p:spPr>
          <a:xfrm rot="5400000">
            <a:off x="973735" y="2382450"/>
            <a:ext cx="360040" cy="4868"/>
          </a:xfrm>
          <a:prstGeom prst="bentConnector3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Elbow Connector 56"/>
          <p:cNvCxnSpPr>
            <a:stCxn id="49" idx="2"/>
            <a:endCxn id="57" idx="0"/>
          </p:cNvCxnSpPr>
          <p:nvPr/>
        </p:nvCxnSpPr>
        <p:spPr>
          <a:xfrm rot="16200000" flipH="1">
            <a:off x="980885" y="3469720"/>
            <a:ext cx="345740" cy="4868"/>
          </a:xfrm>
          <a:prstGeom prst="bentConnector3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Rectangle 57"/>
          <p:cNvSpPr/>
          <p:nvPr/>
        </p:nvSpPr>
        <p:spPr>
          <a:xfrm>
            <a:off x="260657" y="4725144"/>
            <a:ext cx="1791063" cy="7200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/>
              <a:t>Vectorization</a:t>
            </a:r>
            <a:endParaRPr lang="en-US" sz="2000" dirty="0" smtClean="0"/>
          </a:p>
        </p:txBody>
      </p:sp>
      <p:cxnSp>
        <p:nvCxnSpPr>
          <p:cNvPr id="59" name="Elbow Connector 58"/>
          <p:cNvCxnSpPr>
            <a:stCxn id="57" idx="2"/>
            <a:endCxn id="61" idx="0"/>
          </p:cNvCxnSpPr>
          <p:nvPr/>
        </p:nvCxnSpPr>
        <p:spPr>
          <a:xfrm rot="5400000">
            <a:off x="983319" y="4552274"/>
            <a:ext cx="345740" cy="12700"/>
          </a:xfrm>
          <a:prstGeom prst="bentConnector3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Folded Corner 59"/>
          <p:cNvSpPr/>
          <p:nvPr/>
        </p:nvSpPr>
        <p:spPr>
          <a:xfrm>
            <a:off x="539552" y="770384"/>
            <a:ext cx="360040" cy="498376"/>
          </a:xfrm>
          <a:prstGeom prst="foldedCorner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61" name="Elbow Connector 60"/>
          <p:cNvCxnSpPr>
            <a:endCxn id="48" idx="0"/>
          </p:cNvCxnSpPr>
          <p:nvPr/>
        </p:nvCxnSpPr>
        <p:spPr>
          <a:xfrm>
            <a:off x="899592" y="1019572"/>
            <a:ext cx="256597" cy="465212"/>
          </a:xfrm>
          <a:prstGeom prst="bentConnector2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Elbow Connector 61"/>
          <p:cNvCxnSpPr>
            <a:stCxn id="61" idx="2"/>
          </p:cNvCxnSpPr>
          <p:nvPr/>
        </p:nvCxnSpPr>
        <p:spPr>
          <a:xfrm rot="16200000" flipH="1">
            <a:off x="1009888" y="5591524"/>
            <a:ext cx="684076" cy="391475"/>
          </a:xfrm>
          <a:prstGeom prst="bentConnector2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3" name="Group 62"/>
          <p:cNvGrpSpPr/>
          <p:nvPr/>
        </p:nvGrpSpPr>
        <p:grpSpPr>
          <a:xfrm>
            <a:off x="1547664" y="5805264"/>
            <a:ext cx="72008" cy="576064"/>
            <a:chOff x="7812360" y="980728"/>
            <a:chExt cx="72008" cy="576064"/>
          </a:xfrm>
          <a:solidFill>
            <a:schemeClr val="bg1">
              <a:lumMod val="65000"/>
            </a:schemeClr>
          </a:solidFill>
        </p:grpSpPr>
        <p:sp>
          <p:nvSpPr>
            <p:cNvPr id="64" name="Rectangle 63"/>
            <p:cNvSpPr/>
            <p:nvPr/>
          </p:nvSpPr>
          <p:spPr>
            <a:xfrm>
              <a:off x="7812360" y="980728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7812360" y="1052736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66" name="Rectangle 65"/>
            <p:cNvSpPr/>
            <p:nvPr/>
          </p:nvSpPr>
          <p:spPr>
            <a:xfrm>
              <a:off x="7812360" y="1133128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67" name="Rectangle 66"/>
            <p:cNvSpPr/>
            <p:nvPr/>
          </p:nvSpPr>
          <p:spPr>
            <a:xfrm>
              <a:off x="7812360" y="1205136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68" name="Rectangle 67"/>
            <p:cNvSpPr/>
            <p:nvPr/>
          </p:nvSpPr>
          <p:spPr>
            <a:xfrm>
              <a:off x="7812360" y="1268760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69" name="Rectangle 68"/>
            <p:cNvSpPr/>
            <p:nvPr/>
          </p:nvSpPr>
          <p:spPr>
            <a:xfrm>
              <a:off x="7812360" y="1340768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70" name="Rectangle 69"/>
            <p:cNvSpPr/>
            <p:nvPr/>
          </p:nvSpPr>
          <p:spPr>
            <a:xfrm>
              <a:off x="7812360" y="1412776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71" name="Rectangle 70"/>
            <p:cNvSpPr/>
            <p:nvPr/>
          </p:nvSpPr>
          <p:spPr>
            <a:xfrm>
              <a:off x="7812360" y="1484784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237140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555776" y="1600200"/>
            <a:ext cx="6131024" cy="4525963"/>
          </a:xfrm>
        </p:spPr>
        <p:txBody>
          <a:bodyPr>
            <a:normAutofit/>
          </a:bodyPr>
          <a:lstStyle/>
          <a:p>
            <a:r>
              <a:rPr lang="en-US" dirty="0" smtClean="0"/>
              <a:t>Removing least relevant words</a:t>
            </a:r>
          </a:p>
          <a:p>
            <a:pPr lvl="1"/>
            <a:r>
              <a:rPr lang="en-US" dirty="0" smtClean="0"/>
              <a:t>Some </a:t>
            </a:r>
            <a:r>
              <a:rPr lang="en-US" dirty="0"/>
              <a:t>words appear very often in all sorts of different contexts.</a:t>
            </a:r>
          </a:p>
          <a:p>
            <a:pPr lvl="1"/>
            <a:r>
              <a:rPr lang="en-US" dirty="0"/>
              <a:t>They are so frequent that they do not help to distinguish between different texts. </a:t>
            </a:r>
          </a:p>
          <a:p>
            <a:pPr lvl="1"/>
            <a:r>
              <a:rPr lang="en-US" dirty="0"/>
              <a:t>These words are called stop words. </a:t>
            </a:r>
            <a:endParaRPr lang="en-US" dirty="0" smtClean="0"/>
          </a:p>
          <a:p>
            <a:pPr lvl="1"/>
            <a:r>
              <a:rPr lang="en-US" dirty="0" smtClean="0"/>
              <a:t>The </a:t>
            </a:r>
            <a:r>
              <a:rPr lang="en-US" dirty="0"/>
              <a:t>best option would be to remove them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Cleaning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60657" y="1484784"/>
            <a:ext cx="1791064" cy="7200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Tokenization</a:t>
            </a:r>
            <a:endParaRPr lang="en-US" sz="2000" dirty="0"/>
          </a:p>
        </p:txBody>
      </p:sp>
      <p:sp>
        <p:nvSpPr>
          <p:cNvPr id="5" name="Rectangle 4"/>
          <p:cNvSpPr/>
          <p:nvPr/>
        </p:nvSpPr>
        <p:spPr>
          <a:xfrm>
            <a:off x="251520" y="2564904"/>
            <a:ext cx="1799601" cy="7343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/>
              <a:t>Homogeneiz</a:t>
            </a:r>
            <a:r>
              <a:rPr lang="en-US" sz="2000" dirty="0" smtClean="0"/>
              <a:t>.</a:t>
            </a:r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260657" y="3645024"/>
            <a:ext cx="1791063" cy="7343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Cleaning</a:t>
            </a:r>
          </a:p>
        </p:txBody>
      </p:sp>
      <p:cxnSp>
        <p:nvCxnSpPr>
          <p:cNvPr id="8" name="Elbow Connector 7"/>
          <p:cNvCxnSpPr>
            <a:stCxn id="4" idx="2"/>
            <a:endCxn id="5" idx="0"/>
          </p:cNvCxnSpPr>
          <p:nvPr/>
        </p:nvCxnSpPr>
        <p:spPr>
          <a:xfrm rot="5400000">
            <a:off x="973735" y="2382450"/>
            <a:ext cx="360040" cy="4868"/>
          </a:xfrm>
          <a:prstGeom prst="bentConnector3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1"/>
          <p:cNvCxnSpPr>
            <a:stCxn id="5" idx="2"/>
            <a:endCxn id="6" idx="0"/>
          </p:cNvCxnSpPr>
          <p:nvPr/>
        </p:nvCxnSpPr>
        <p:spPr>
          <a:xfrm rot="16200000" flipH="1">
            <a:off x="980885" y="3469720"/>
            <a:ext cx="345740" cy="4868"/>
          </a:xfrm>
          <a:prstGeom prst="bentConnector3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260657" y="4725144"/>
            <a:ext cx="1791063" cy="7200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/>
              <a:t>Vectorization</a:t>
            </a:r>
            <a:endParaRPr lang="en-US" sz="2000" dirty="0" smtClean="0"/>
          </a:p>
        </p:txBody>
      </p:sp>
      <p:cxnSp>
        <p:nvCxnSpPr>
          <p:cNvPr id="11" name="Elbow Connector 10"/>
          <p:cNvCxnSpPr>
            <a:stCxn id="6" idx="2"/>
            <a:endCxn id="10" idx="0"/>
          </p:cNvCxnSpPr>
          <p:nvPr/>
        </p:nvCxnSpPr>
        <p:spPr>
          <a:xfrm rot="5400000">
            <a:off x="983319" y="4552274"/>
            <a:ext cx="345740" cy="12700"/>
          </a:xfrm>
          <a:prstGeom prst="bentConnector3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olded Corner 21"/>
          <p:cNvSpPr/>
          <p:nvPr/>
        </p:nvSpPr>
        <p:spPr>
          <a:xfrm>
            <a:off x="539552" y="770384"/>
            <a:ext cx="360040" cy="498376"/>
          </a:xfrm>
          <a:prstGeom prst="foldedCorner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23" name="Elbow Connector 22"/>
          <p:cNvCxnSpPr>
            <a:stCxn id="22" idx="3"/>
            <a:endCxn id="4" idx="0"/>
          </p:cNvCxnSpPr>
          <p:nvPr/>
        </p:nvCxnSpPr>
        <p:spPr>
          <a:xfrm>
            <a:off x="899592" y="1019572"/>
            <a:ext cx="256597" cy="465212"/>
          </a:xfrm>
          <a:prstGeom prst="bentConnector2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Elbow Connector 34"/>
          <p:cNvCxnSpPr>
            <a:stCxn id="10" idx="2"/>
            <a:endCxn id="52" idx="1"/>
          </p:cNvCxnSpPr>
          <p:nvPr/>
        </p:nvCxnSpPr>
        <p:spPr>
          <a:xfrm rot="16200000" flipH="1">
            <a:off x="1009888" y="5591524"/>
            <a:ext cx="684076" cy="391475"/>
          </a:xfrm>
          <a:prstGeom prst="bentConnector2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6" name="Group 55"/>
          <p:cNvGrpSpPr/>
          <p:nvPr/>
        </p:nvGrpSpPr>
        <p:grpSpPr>
          <a:xfrm>
            <a:off x="1547664" y="5805264"/>
            <a:ext cx="72008" cy="576064"/>
            <a:chOff x="7812360" y="980728"/>
            <a:chExt cx="72008" cy="576064"/>
          </a:xfrm>
          <a:solidFill>
            <a:schemeClr val="bg1">
              <a:lumMod val="65000"/>
            </a:schemeClr>
          </a:solidFill>
        </p:grpSpPr>
        <p:sp>
          <p:nvSpPr>
            <p:cNvPr id="40" name="Rectangle 39"/>
            <p:cNvSpPr/>
            <p:nvPr/>
          </p:nvSpPr>
          <p:spPr>
            <a:xfrm>
              <a:off x="7812360" y="980728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7812360" y="1052736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7812360" y="1133128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7812360" y="1205136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7812360" y="1268760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7812360" y="1340768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7812360" y="1412776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55" name="Rectangle 54"/>
            <p:cNvSpPr/>
            <p:nvPr/>
          </p:nvSpPr>
          <p:spPr>
            <a:xfrm>
              <a:off x="7812360" y="1484784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</p:grpSp>
    </p:spTree>
    <p:extLst>
      <p:ext uri="{BB962C8B-B14F-4D97-AF65-F5344CB8AC3E}">
        <p14:creationId xmlns:p14="http://schemas.microsoft.com/office/powerpoint/2010/main" val="2026478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555776" y="1600200"/>
            <a:ext cx="6131024" cy="4525963"/>
          </a:xfrm>
        </p:spPr>
        <p:txBody>
          <a:bodyPr>
            <a:normAutofit/>
          </a:bodyPr>
          <a:lstStyle/>
          <a:p>
            <a:r>
              <a:rPr lang="en-US" dirty="0" smtClean="0"/>
              <a:t>Removing </a:t>
            </a:r>
            <a:r>
              <a:rPr lang="en-US" dirty="0" err="1" smtClean="0"/>
              <a:t>stopwords</a:t>
            </a:r>
            <a:r>
              <a:rPr lang="en-US" dirty="0" smtClean="0"/>
              <a:t>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Cleaning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60657" y="1484784"/>
            <a:ext cx="1791064" cy="7200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Tokenization</a:t>
            </a:r>
            <a:endParaRPr lang="en-US" sz="2000" dirty="0"/>
          </a:p>
        </p:txBody>
      </p:sp>
      <p:sp>
        <p:nvSpPr>
          <p:cNvPr id="5" name="Rectangle 4"/>
          <p:cNvSpPr/>
          <p:nvPr/>
        </p:nvSpPr>
        <p:spPr>
          <a:xfrm>
            <a:off x="251520" y="2564904"/>
            <a:ext cx="1799601" cy="7343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/>
              <a:t>Homogeneiz</a:t>
            </a:r>
            <a:r>
              <a:rPr lang="en-US" sz="2000" dirty="0" smtClean="0"/>
              <a:t>.</a:t>
            </a:r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260657" y="3645024"/>
            <a:ext cx="1791063" cy="7343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Cleaning</a:t>
            </a:r>
          </a:p>
        </p:txBody>
      </p:sp>
      <p:cxnSp>
        <p:nvCxnSpPr>
          <p:cNvPr id="8" name="Elbow Connector 7"/>
          <p:cNvCxnSpPr>
            <a:stCxn id="4" idx="2"/>
            <a:endCxn id="5" idx="0"/>
          </p:cNvCxnSpPr>
          <p:nvPr/>
        </p:nvCxnSpPr>
        <p:spPr>
          <a:xfrm rot="5400000">
            <a:off x="973735" y="2382450"/>
            <a:ext cx="360040" cy="4868"/>
          </a:xfrm>
          <a:prstGeom prst="bentConnector3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1"/>
          <p:cNvCxnSpPr>
            <a:stCxn id="5" idx="2"/>
            <a:endCxn id="6" idx="0"/>
          </p:cNvCxnSpPr>
          <p:nvPr/>
        </p:nvCxnSpPr>
        <p:spPr>
          <a:xfrm rot="16200000" flipH="1">
            <a:off x="980885" y="3469720"/>
            <a:ext cx="345740" cy="4868"/>
          </a:xfrm>
          <a:prstGeom prst="bentConnector3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260657" y="4725144"/>
            <a:ext cx="1791063" cy="7200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/>
              <a:t>Vectorization</a:t>
            </a:r>
            <a:endParaRPr lang="en-US" sz="2000" dirty="0" smtClean="0"/>
          </a:p>
        </p:txBody>
      </p:sp>
      <p:cxnSp>
        <p:nvCxnSpPr>
          <p:cNvPr id="11" name="Elbow Connector 10"/>
          <p:cNvCxnSpPr>
            <a:stCxn id="6" idx="2"/>
            <a:endCxn id="10" idx="0"/>
          </p:cNvCxnSpPr>
          <p:nvPr/>
        </p:nvCxnSpPr>
        <p:spPr>
          <a:xfrm rot="5400000">
            <a:off x="983319" y="4552274"/>
            <a:ext cx="345740" cy="12700"/>
          </a:xfrm>
          <a:prstGeom prst="bentConnector3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olded Corner 21"/>
          <p:cNvSpPr/>
          <p:nvPr/>
        </p:nvSpPr>
        <p:spPr>
          <a:xfrm>
            <a:off x="539552" y="770384"/>
            <a:ext cx="360040" cy="498376"/>
          </a:xfrm>
          <a:prstGeom prst="foldedCorner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23" name="Elbow Connector 22"/>
          <p:cNvCxnSpPr>
            <a:stCxn id="22" idx="3"/>
            <a:endCxn id="4" idx="0"/>
          </p:cNvCxnSpPr>
          <p:nvPr/>
        </p:nvCxnSpPr>
        <p:spPr>
          <a:xfrm>
            <a:off x="899592" y="1019572"/>
            <a:ext cx="256597" cy="465212"/>
          </a:xfrm>
          <a:prstGeom prst="bentConnector2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Elbow Connector 34"/>
          <p:cNvCxnSpPr>
            <a:stCxn id="10" idx="2"/>
            <a:endCxn id="52" idx="1"/>
          </p:cNvCxnSpPr>
          <p:nvPr/>
        </p:nvCxnSpPr>
        <p:spPr>
          <a:xfrm rot="16200000" flipH="1">
            <a:off x="1009888" y="5591524"/>
            <a:ext cx="684076" cy="391475"/>
          </a:xfrm>
          <a:prstGeom prst="bentConnector2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6" name="Group 55"/>
          <p:cNvGrpSpPr/>
          <p:nvPr/>
        </p:nvGrpSpPr>
        <p:grpSpPr>
          <a:xfrm>
            <a:off x="1547664" y="5805264"/>
            <a:ext cx="72008" cy="576064"/>
            <a:chOff x="7812360" y="980728"/>
            <a:chExt cx="72008" cy="576064"/>
          </a:xfrm>
          <a:solidFill>
            <a:schemeClr val="bg1">
              <a:lumMod val="65000"/>
            </a:schemeClr>
          </a:solidFill>
        </p:grpSpPr>
        <p:sp>
          <p:nvSpPr>
            <p:cNvPr id="40" name="Rectangle 39"/>
            <p:cNvSpPr/>
            <p:nvPr/>
          </p:nvSpPr>
          <p:spPr>
            <a:xfrm>
              <a:off x="7812360" y="980728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7812360" y="1052736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7812360" y="1133128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7812360" y="1205136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7812360" y="1268760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7812360" y="1340768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7812360" y="1412776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55" name="Rectangle 54"/>
            <p:cNvSpPr/>
            <p:nvPr/>
          </p:nvSpPr>
          <p:spPr>
            <a:xfrm>
              <a:off x="7812360" y="1484784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</p:grpSp>
      <p:sp>
        <p:nvSpPr>
          <p:cNvPr id="24" name="Content Placeholder 1"/>
          <p:cNvSpPr txBox="1">
            <a:spLocks/>
          </p:cNvSpPr>
          <p:nvPr/>
        </p:nvSpPr>
        <p:spPr>
          <a:xfrm>
            <a:off x="2635528" y="2362584"/>
            <a:ext cx="6074142" cy="171808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" lvl="2" indent="0">
              <a:buNone/>
            </a:pP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from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nltk.corpus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import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stopwords</a:t>
            </a:r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  <a:p>
            <a:pPr marL="57150" lvl="2" indent="0">
              <a:buNone/>
            </a:pP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sw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stopwords.words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('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english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')</a:t>
            </a:r>
          </a:p>
          <a:p>
            <a:pPr marL="57150" lvl="2" indent="0">
              <a:buNone/>
            </a:pP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clean_text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= [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word for word in document </a:t>
            </a:r>
            <a:endParaRPr lang="en-US" sz="2000" dirty="0" smtClean="0">
              <a:latin typeface="Consolas" charset="0"/>
              <a:ea typeface="Consolas" charset="0"/>
              <a:cs typeface="Consolas" charset="0"/>
            </a:endParaRPr>
          </a:p>
          <a:p>
            <a:pPr marL="57150" lvl="2" indent="0">
              <a:buNone/>
            </a:pP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            if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not word in 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sw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] </a:t>
            </a:r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  <a:p>
            <a:pPr marL="57150" lvl="2" indent="0">
              <a:buNone/>
            </a:pPr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  <a:p>
            <a:pPr marL="57150" lvl="2" indent="0">
              <a:buNone/>
            </a:pPr>
            <a:endParaRPr lang="en-US" sz="2000" dirty="0" smtClean="0">
              <a:latin typeface="Consolas" charset="0"/>
              <a:ea typeface="Consolas" charset="0"/>
              <a:cs typeface="Consolas" charset="0"/>
            </a:endParaRPr>
          </a:p>
          <a:p>
            <a:pPr marL="57150" indent="0">
              <a:buNone/>
            </a:pPr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0496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556800" y="274638"/>
            <a:ext cx="7129999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Parallel Document Processing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60657" y="1484784"/>
            <a:ext cx="1791660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Tokenization</a:t>
            </a:r>
            <a:endParaRPr lang="en-US" sz="2000" dirty="0"/>
          </a:p>
        </p:txBody>
      </p:sp>
      <p:sp>
        <p:nvSpPr>
          <p:cNvPr id="5" name="Rectangle 4"/>
          <p:cNvSpPr/>
          <p:nvPr/>
        </p:nvSpPr>
        <p:spPr>
          <a:xfrm>
            <a:off x="251520" y="2564904"/>
            <a:ext cx="1800200" cy="7343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/>
              <a:t>Homogeneiz</a:t>
            </a:r>
            <a:r>
              <a:rPr lang="en-US" sz="2000" dirty="0" smtClean="0"/>
              <a:t>.</a:t>
            </a:r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260657" y="3645024"/>
            <a:ext cx="1791659" cy="7343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Cleaning</a:t>
            </a:r>
          </a:p>
        </p:txBody>
      </p:sp>
      <p:cxnSp>
        <p:nvCxnSpPr>
          <p:cNvPr id="8" name="Elbow Connector 7"/>
          <p:cNvCxnSpPr>
            <a:stCxn id="4" idx="2"/>
            <a:endCxn id="5" idx="0"/>
          </p:cNvCxnSpPr>
          <p:nvPr/>
        </p:nvCxnSpPr>
        <p:spPr>
          <a:xfrm rot="5400000">
            <a:off x="974034" y="2382451"/>
            <a:ext cx="360040" cy="4867"/>
          </a:xfrm>
          <a:prstGeom prst="bentConnector3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1"/>
          <p:cNvCxnSpPr>
            <a:stCxn id="5" idx="2"/>
            <a:endCxn id="6" idx="0"/>
          </p:cNvCxnSpPr>
          <p:nvPr/>
        </p:nvCxnSpPr>
        <p:spPr>
          <a:xfrm rot="16200000" flipH="1">
            <a:off x="981183" y="3469720"/>
            <a:ext cx="345740" cy="4867"/>
          </a:xfrm>
          <a:prstGeom prst="bentConnector3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260657" y="4725144"/>
            <a:ext cx="1791659" cy="7200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/>
              <a:t>Vectorization</a:t>
            </a:r>
            <a:endParaRPr lang="en-US" sz="2000" dirty="0" smtClean="0"/>
          </a:p>
        </p:txBody>
      </p:sp>
      <p:cxnSp>
        <p:nvCxnSpPr>
          <p:cNvPr id="11" name="Elbow Connector 10"/>
          <p:cNvCxnSpPr>
            <a:stCxn id="6" idx="2"/>
            <a:endCxn id="10" idx="0"/>
          </p:cNvCxnSpPr>
          <p:nvPr/>
        </p:nvCxnSpPr>
        <p:spPr>
          <a:xfrm rot="5400000">
            <a:off x="983617" y="4552274"/>
            <a:ext cx="345740" cy="12700"/>
          </a:xfrm>
          <a:prstGeom prst="bentConnector3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olded Corner 21"/>
          <p:cNvSpPr/>
          <p:nvPr/>
        </p:nvSpPr>
        <p:spPr>
          <a:xfrm>
            <a:off x="683568" y="404664"/>
            <a:ext cx="360040" cy="498376"/>
          </a:xfrm>
          <a:prstGeom prst="foldedCorner">
            <a:avLst/>
          </a:prstGeom>
          <a:solidFill>
            <a:schemeClr val="bg1"/>
          </a:solidFill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23" name="Elbow Connector 22"/>
          <p:cNvCxnSpPr>
            <a:stCxn id="22" idx="3"/>
            <a:endCxn id="4" idx="0"/>
          </p:cNvCxnSpPr>
          <p:nvPr/>
        </p:nvCxnSpPr>
        <p:spPr>
          <a:xfrm>
            <a:off x="1043608" y="653852"/>
            <a:ext cx="112879" cy="830932"/>
          </a:xfrm>
          <a:prstGeom prst="bent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Elbow Connector 34"/>
          <p:cNvCxnSpPr>
            <a:stCxn id="10" idx="2"/>
            <a:endCxn id="52" idx="1"/>
          </p:cNvCxnSpPr>
          <p:nvPr/>
        </p:nvCxnSpPr>
        <p:spPr>
          <a:xfrm rot="16200000" flipH="1">
            <a:off x="1010037" y="5591673"/>
            <a:ext cx="684076" cy="391177"/>
          </a:xfrm>
          <a:prstGeom prst="bentConnector2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6" name="Group 55"/>
          <p:cNvGrpSpPr/>
          <p:nvPr/>
        </p:nvGrpSpPr>
        <p:grpSpPr>
          <a:xfrm>
            <a:off x="1547664" y="5805264"/>
            <a:ext cx="72008" cy="576064"/>
            <a:chOff x="7812360" y="980728"/>
            <a:chExt cx="72008" cy="576064"/>
          </a:xfrm>
          <a:solidFill>
            <a:schemeClr val="bg1">
              <a:lumMod val="65000"/>
            </a:schemeClr>
          </a:solidFill>
        </p:grpSpPr>
        <p:sp>
          <p:nvSpPr>
            <p:cNvPr id="40" name="Rectangle 39"/>
            <p:cNvSpPr/>
            <p:nvPr/>
          </p:nvSpPr>
          <p:spPr>
            <a:xfrm>
              <a:off x="7812360" y="980728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7812360" y="1052736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7812360" y="1133128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7812360" y="1205136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7812360" y="1268760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7812360" y="1340768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7812360" y="1412776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55" name="Rectangle 54"/>
            <p:cNvSpPr/>
            <p:nvPr/>
          </p:nvSpPr>
          <p:spPr>
            <a:xfrm>
              <a:off x="7812360" y="1484784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</p:grpSp>
      <p:sp>
        <p:nvSpPr>
          <p:cNvPr id="24" name="Folded Corner 23"/>
          <p:cNvSpPr/>
          <p:nvPr/>
        </p:nvSpPr>
        <p:spPr>
          <a:xfrm>
            <a:off x="611560" y="476672"/>
            <a:ext cx="360040" cy="498376"/>
          </a:xfrm>
          <a:prstGeom prst="foldedCorner">
            <a:avLst/>
          </a:prstGeom>
          <a:solidFill>
            <a:schemeClr val="bg1"/>
          </a:solidFill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5" name="Folded Corner 24"/>
          <p:cNvSpPr/>
          <p:nvPr/>
        </p:nvSpPr>
        <p:spPr>
          <a:xfrm>
            <a:off x="539552" y="548680"/>
            <a:ext cx="360040" cy="498376"/>
          </a:xfrm>
          <a:prstGeom prst="foldedCorner">
            <a:avLst/>
          </a:prstGeom>
          <a:solidFill>
            <a:schemeClr val="bg1"/>
          </a:solidFill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6" name="Folded Corner 25"/>
          <p:cNvSpPr/>
          <p:nvPr/>
        </p:nvSpPr>
        <p:spPr>
          <a:xfrm>
            <a:off x="467544" y="620688"/>
            <a:ext cx="360040" cy="498376"/>
          </a:xfrm>
          <a:prstGeom prst="foldedCorner">
            <a:avLst/>
          </a:prstGeom>
          <a:solidFill>
            <a:schemeClr val="bg1"/>
          </a:solidFill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7" name="Folded Corner 26"/>
          <p:cNvSpPr/>
          <p:nvPr/>
        </p:nvSpPr>
        <p:spPr>
          <a:xfrm>
            <a:off x="395536" y="692696"/>
            <a:ext cx="360040" cy="498376"/>
          </a:xfrm>
          <a:prstGeom prst="foldedCorner">
            <a:avLst/>
          </a:prstGeom>
          <a:solidFill>
            <a:schemeClr val="bg1"/>
          </a:solidFill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8" name="Folded Corner 27"/>
          <p:cNvSpPr/>
          <p:nvPr/>
        </p:nvSpPr>
        <p:spPr>
          <a:xfrm>
            <a:off x="323528" y="770384"/>
            <a:ext cx="360040" cy="498376"/>
          </a:xfrm>
          <a:prstGeom prst="foldedCorner">
            <a:avLst/>
          </a:prstGeom>
          <a:solidFill>
            <a:schemeClr val="bg1"/>
          </a:solidFill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29" name="Elbow Connector 28"/>
          <p:cNvCxnSpPr>
            <a:stCxn id="24" idx="3"/>
            <a:endCxn id="4" idx="0"/>
          </p:cNvCxnSpPr>
          <p:nvPr/>
        </p:nvCxnSpPr>
        <p:spPr>
          <a:xfrm>
            <a:off x="971600" y="725860"/>
            <a:ext cx="184887" cy="758924"/>
          </a:xfrm>
          <a:prstGeom prst="bent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Elbow Connector 30"/>
          <p:cNvCxnSpPr>
            <a:stCxn id="25" idx="3"/>
            <a:endCxn id="4" idx="0"/>
          </p:cNvCxnSpPr>
          <p:nvPr/>
        </p:nvCxnSpPr>
        <p:spPr>
          <a:xfrm>
            <a:off x="899592" y="797868"/>
            <a:ext cx="256895" cy="686916"/>
          </a:xfrm>
          <a:prstGeom prst="bent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Elbow Connector 33"/>
          <p:cNvCxnSpPr>
            <a:stCxn id="26" idx="3"/>
            <a:endCxn id="4" idx="0"/>
          </p:cNvCxnSpPr>
          <p:nvPr/>
        </p:nvCxnSpPr>
        <p:spPr>
          <a:xfrm>
            <a:off x="827584" y="869876"/>
            <a:ext cx="328903" cy="614908"/>
          </a:xfrm>
          <a:prstGeom prst="bent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Elbow Connector 36"/>
          <p:cNvCxnSpPr>
            <a:stCxn id="27" idx="3"/>
            <a:endCxn id="4" idx="0"/>
          </p:cNvCxnSpPr>
          <p:nvPr/>
        </p:nvCxnSpPr>
        <p:spPr>
          <a:xfrm>
            <a:off x="755576" y="941884"/>
            <a:ext cx="400911" cy="542900"/>
          </a:xfrm>
          <a:prstGeom prst="bent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Elbow Connector 40"/>
          <p:cNvCxnSpPr>
            <a:stCxn id="28" idx="3"/>
            <a:endCxn id="4" idx="0"/>
          </p:cNvCxnSpPr>
          <p:nvPr/>
        </p:nvCxnSpPr>
        <p:spPr>
          <a:xfrm>
            <a:off x="683568" y="1019572"/>
            <a:ext cx="472919" cy="465212"/>
          </a:xfrm>
          <a:prstGeom prst="bent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Content Placeholder 1"/>
          <p:cNvSpPr>
            <a:spLocks noGrp="1"/>
          </p:cNvSpPr>
          <p:nvPr>
            <p:ph idx="1"/>
          </p:nvPr>
        </p:nvSpPr>
        <p:spPr>
          <a:xfrm>
            <a:off x="2461855" y="1412776"/>
            <a:ext cx="6358617" cy="492514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Until now, we have worked with a single document</a:t>
            </a:r>
          </a:p>
          <a:p>
            <a:r>
              <a:rPr lang="en-US" dirty="0"/>
              <a:t>Extend your code to work with all the documents of the corpus</a:t>
            </a:r>
          </a:p>
          <a:p>
            <a:r>
              <a:rPr lang="en-US" dirty="0"/>
              <a:t>Create a list of text, where each row is a previously processed </a:t>
            </a:r>
            <a:r>
              <a:rPr lang="en-US" dirty="0" smtClean="0"/>
              <a:t>text</a:t>
            </a:r>
          </a:p>
          <a:p>
            <a:pPr marL="457200" lvl="1" indent="0">
              <a:buNone/>
            </a:pPr>
            <a:endParaRPr lang="en-US" sz="1900" dirty="0" smtClean="0"/>
          </a:p>
          <a:p>
            <a:pPr marL="457200" lvl="1" indent="0">
              <a:buNone/>
            </a:pPr>
            <a:r>
              <a:rPr lang="en-US" sz="1900" dirty="0" smtClean="0"/>
              <a:t>content = [	</a:t>
            </a:r>
            <a:endParaRPr lang="en-US" sz="1900" dirty="0"/>
          </a:p>
          <a:p>
            <a:pPr marL="457200" lvl="1" indent="0">
              <a:buNone/>
            </a:pPr>
            <a:r>
              <a:rPr lang="en-US" sz="1900" dirty="0"/>
              <a:t>	</a:t>
            </a:r>
            <a:r>
              <a:rPr lang="en-US" sz="1900" dirty="0" smtClean="0"/>
              <a:t>[</a:t>
            </a:r>
            <a:r>
              <a:rPr lang="en-US" sz="1900" dirty="0" err="1"/>
              <a:t>u'fulton</a:t>
            </a:r>
            <a:r>
              <a:rPr lang="en-US" sz="1900" dirty="0"/>
              <a:t>', </a:t>
            </a:r>
            <a:r>
              <a:rPr lang="en-US" sz="1900" dirty="0" err="1"/>
              <a:t>u'counti</a:t>
            </a:r>
            <a:r>
              <a:rPr lang="en-US" sz="1900" dirty="0"/>
              <a:t>', </a:t>
            </a:r>
            <a:r>
              <a:rPr lang="en-US" sz="1900" dirty="0" err="1"/>
              <a:t>u’grand</a:t>
            </a:r>
            <a:r>
              <a:rPr lang="en-US" sz="1900" dirty="0"/>
              <a:t>', …, </a:t>
            </a:r>
            <a:r>
              <a:rPr lang="en-US" sz="1900" dirty="0" err="1"/>
              <a:t>u'said</a:t>
            </a:r>
            <a:r>
              <a:rPr lang="en-US" sz="1900" dirty="0"/>
              <a:t>', </a:t>
            </a:r>
            <a:r>
              <a:rPr lang="en-US" sz="1900" dirty="0" err="1"/>
              <a:t>u’friday</a:t>
            </a:r>
            <a:r>
              <a:rPr lang="en-US" sz="1900" dirty="0" smtClean="0"/>
              <a:t>’]</a:t>
            </a:r>
          </a:p>
          <a:p>
            <a:pPr marL="457200" lvl="1" indent="0">
              <a:buNone/>
            </a:pPr>
            <a:r>
              <a:rPr lang="en-US" sz="1900" dirty="0"/>
              <a:t>	</a:t>
            </a:r>
            <a:r>
              <a:rPr lang="en-US" sz="1900" dirty="0" smtClean="0"/>
              <a:t>[</a:t>
            </a:r>
            <a:r>
              <a:rPr lang="en-US" sz="1900" dirty="0" err="1"/>
              <a:t>u’austin</a:t>
            </a:r>
            <a:r>
              <a:rPr lang="en-US" sz="1900" dirty="0"/>
              <a:t>', </a:t>
            </a:r>
            <a:r>
              <a:rPr lang="en-US" sz="1900" dirty="0" err="1"/>
              <a:t>u’texa</a:t>
            </a:r>
            <a:r>
              <a:rPr lang="en-US" sz="1900" dirty="0"/>
              <a:t>', </a:t>
            </a:r>
            <a:r>
              <a:rPr lang="en-US" sz="1900" dirty="0" err="1"/>
              <a:t>u’committe</a:t>
            </a:r>
            <a:r>
              <a:rPr lang="en-US" sz="1900" dirty="0"/>
              <a:t>', …, </a:t>
            </a:r>
            <a:r>
              <a:rPr lang="en-US" sz="1900" dirty="0" err="1"/>
              <a:t>u’price</a:t>
            </a:r>
            <a:r>
              <a:rPr lang="en-US" sz="1900" dirty="0"/>
              <a:t>', </a:t>
            </a:r>
            <a:r>
              <a:rPr lang="en-US" sz="1900" dirty="0" err="1"/>
              <a:t>u’abandon</a:t>
            </a:r>
            <a:r>
              <a:rPr lang="en-US" sz="1900" dirty="0" smtClean="0"/>
              <a:t>’]</a:t>
            </a:r>
          </a:p>
          <a:p>
            <a:pPr marL="457200" lvl="1" indent="0">
              <a:buNone/>
            </a:pPr>
            <a:r>
              <a:rPr lang="en-US" sz="1900" dirty="0"/>
              <a:t>	</a:t>
            </a:r>
            <a:r>
              <a:rPr lang="en-US" sz="1900" dirty="0" smtClean="0"/>
              <a:t>….</a:t>
            </a:r>
          </a:p>
          <a:p>
            <a:pPr marL="457200" lvl="1" indent="0">
              <a:buNone/>
            </a:pPr>
            <a:r>
              <a:rPr lang="en-US" sz="1900" dirty="0"/>
              <a:t>	</a:t>
            </a:r>
            <a:r>
              <a:rPr lang="en-US" sz="1900" dirty="0" smtClean="0"/>
              <a:t>[</a:t>
            </a:r>
            <a:r>
              <a:rPr lang="en-US" sz="1900" dirty="0" err="1"/>
              <a:t>u’dear</a:t>
            </a:r>
            <a:r>
              <a:rPr lang="en-US" sz="1900" dirty="0"/>
              <a:t>', </a:t>
            </a:r>
            <a:r>
              <a:rPr lang="en-US" sz="1900" dirty="0" err="1"/>
              <a:t>u’sir</a:t>
            </a:r>
            <a:r>
              <a:rPr lang="en-US" sz="1900" dirty="0"/>
              <a:t>', </a:t>
            </a:r>
            <a:r>
              <a:rPr lang="en-US" sz="1900" dirty="0" err="1"/>
              <a:t>u’let</a:t>
            </a:r>
            <a:r>
              <a:rPr lang="en-US" sz="1900" dirty="0"/>
              <a:t>', </a:t>
            </a:r>
            <a:r>
              <a:rPr lang="en-US" sz="1900" dirty="0" err="1"/>
              <a:t>u’begin</a:t>
            </a:r>
            <a:r>
              <a:rPr lang="en-US" sz="1900" dirty="0"/>
              <a:t>', …, </a:t>
            </a:r>
            <a:r>
              <a:rPr lang="en-US" sz="1900" dirty="0" err="1"/>
              <a:t>u’mind</a:t>
            </a:r>
            <a:r>
              <a:rPr lang="en-US" sz="1900" dirty="0"/>
              <a:t>', </a:t>
            </a:r>
            <a:r>
              <a:rPr lang="en-US" sz="1900" dirty="0" err="1"/>
              <a:t>u’address</a:t>
            </a:r>
            <a:r>
              <a:rPr lang="en-US" sz="1900" dirty="0" smtClean="0"/>
              <a:t>’]</a:t>
            </a:r>
          </a:p>
          <a:p>
            <a:pPr marL="457200" lvl="1" indent="0">
              <a:buNone/>
            </a:pPr>
            <a:r>
              <a:rPr lang="en-US" sz="1900" dirty="0"/>
              <a:t>	</a:t>
            </a:r>
            <a:r>
              <a:rPr lang="en-US" sz="1900" dirty="0" smtClean="0"/>
              <a:t>]</a:t>
            </a:r>
            <a:endParaRPr lang="en-US" sz="1900" dirty="0"/>
          </a:p>
        </p:txBody>
      </p:sp>
    </p:spTree>
    <p:extLst>
      <p:ext uri="{BB962C8B-B14F-4D97-AF65-F5344CB8AC3E}">
        <p14:creationId xmlns:p14="http://schemas.microsoft.com/office/powerpoint/2010/main" val="573120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596751" y="1487959"/>
            <a:ext cx="5287617" cy="4317305"/>
          </a:xfrm>
          <a:solidFill>
            <a:schemeClr val="accent5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c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ontent = []</a:t>
            </a:r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for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text_name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in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corpus.fileids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():</a:t>
            </a:r>
          </a:p>
          <a:p>
            <a:pPr marL="0" indent="0">
              <a:buNone/>
            </a:pP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   path 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= 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nltk.data.find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(</a:t>
            </a:r>
          </a:p>
          <a:p>
            <a:pPr marL="0" indent="0">
              <a:buNone/>
            </a:pP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       'corpora/brown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/'+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text_name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) </a:t>
            </a:r>
          </a:p>
          <a:p>
            <a:pPr marL="0" indent="0">
              <a:buNone/>
            </a:pP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f = open(path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, '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rU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') </a:t>
            </a:r>
          </a:p>
          <a:p>
            <a:pPr marL="0" indent="0">
              <a:buNone/>
            </a:pP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   raw =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f.read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() </a:t>
            </a:r>
          </a:p>
          <a:p>
            <a:pPr marL="0" indent="0">
              <a:buNone/>
            </a:pP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   # Here you can process 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your</a:t>
            </a:r>
          </a:p>
          <a:p>
            <a:pPr marL="0" indent="0">
              <a:buNone/>
            </a:pP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  # raw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text 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  <a:sym typeface="Wingdings"/>
              </a:rPr>
              <a:t>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clean_text</a:t>
            </a:r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content.append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clean_text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pPr marL="0" indent="0">
              <a:buNone/>
            </a:pP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f.close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()</a:t>
            </a:r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556800" y="274638"/>
            <a:ext cx="7129999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Parallel Document Processing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60657" y="1484784"/>
            <a:ext cx="1791660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Tokenization</a:t>
            </a:r>
            <a:endParaRPr lang="en-US" sz="2000" dirty="0"/>
          </a:p>
        </p:txBody>
      </p:sp>
      <p:sp>
        <p:nvSpPr>
          <p:cNvPr id="5" name="Rectangle 4"/>
          <p:cNvSpPr/>
          <p:nvPr/>
        </p:nvSpPr>
        <p:spPr>
          <a:xfrm>
            <a:off x="251520" y="2564904"/>
            <a:ext cx="1800200" cy="7343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/>
              <a:t>Homogeneiz</a:t>
            </a:r>
            <a:r>
              <a:rPr lang="en-US" sz="2000" dirty="0" smtClean="0"/>
              <a:t>.</a:t>
            </a:r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260657" y="3645024"/>
            <a:ext cx="1791659" cy="7343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Cleaning</a:t>
            </a:r>
          </a:p>
        </p:txBody>
      </p:sp>
      <p:cxnSp>
        <p:nvCxnSpPr>
          <p:cNvPr id="8" name="Elbow Connector 7"/>
          <p:cNvCxnSpPr>
            <a:stCxn id="4" idx="2"/>
            <a:endCxn id="5" idx="0"/>
          </p:cNvCxnSpPr>
          <p:nvPr/>
        </p:nvCxnSpPr>
        <p:spPr>
          <a:xfrm rot="5400000">
            <a:off x="974034" y="2382451"/>
            <a:ext cx="360040" cy="4867"/>
          </a:xfrm>
          <a:prstGeom prst="bentConnector3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1"/>
          <p:cNvCxnSpPr>
            <a:stCxn id="5" idx="2"/>
            <a:endCxn id="6" idx="0"/>
          </p:cNvCxnSpPr>
          <p:nvPr/>
        </p:nvCxnSpPr>
        <p:spPr>
          <a:xfrm rot="16200000" flipH="1">
            <a:off x="981183" y="3469720"/>
            <a:ext cx="345740" cy="4867"/>
          </a:xfrm>
          <a:prstGeom prst="bentConnector3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260657" y="4725144"/>
            <a:ext cx="1791659" cy="7200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/>
              <a:t>Vectorization</a:t>
            </a:r>
            <a:endParaRPr lang="en-US" sz="2000" dirty="0" smtClean="0"/>
          </a:p>
        </p:txBody>
      </p:sp>
      <p:cxnSp>
        <p:nvCxnSpPr>
          <p:cNvPr id="11" name="Elbow Connector 10"/>
          <p:cNvCxnSpPr>
            <a:stCxn id="6" idx="2"/>
            <a:endCxn id="10" idx="0"/>
          </p:cNvCxnSpPr>
          <p:nvPr/>
        </p:nvCxnSpPr>
        <p:spPr>
          <a:xfrm rot="5400000">
            <a:off x="983617" y="4552274"/>
            <a:ext cx="345740" cy="12700"/>
          </a:xfrm>
          <a:prstGeom prst="bentConnector3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olded Corner 21"/>
          <p:cNvSpPr/>
          <p:nvPr/>
        </p:nvSpPr>
        <p:spPr>
          <a:xfrm>
            <a:off x="683568" y="404664"/>
            <a:ext cx="360040" cy="498376"/>
          </a:xfrm>
          <a:prstGeom prst="foldedCorner">
            <a:avLst/>
          </a:prstGeom>
          <a:solidFill>
            <a:schemeClr val="bg1"/>
          </a:solidFill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23" name="Elbow Connector 22"/>
          <p:cNvCxnSpPr>
            <a:stCxn id="22" idx="3"/>
            <a:endCxn id="4" idx="0"/>
          </p:cNvCxnSpPr>
          <p:nvPr/>
        </p:nvCxnSpPr>
        <p:spPr>
          <a:xfrm>
            <a:off x="1043608" y="653852"/>
            <a:ext cx="112879" cy="830932"/>
          </a:xfrm>
          <a:prstGeom prst="bent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Elbow Connector 34"/>
          <p:cNvCxnSpPr>
            <a:stCxn id="10" idx="2"/>
            <a:endCxn id="52" idx="1"/>
          </p:cNvCxnSpPr>
          <p:nvPr/>
        </p:nvCxnSpPr>
        <p:spPr>
          <a:xfrm rot="16200000" flipH="1">
            <a:off x="1158622" y="5443089"/>
            <a:ext cx="684076" cy="688346"/>
          </a:xfrm>
          <a:prstGeom prst="bentConnector2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6" name="Group 55"/>
          <p:cNvGrpSpPr/>
          <p:nvPr/>
        </p:nvGrpSpPr>
        <p:grpSpPr>
          <a:xfrm>
            <a:off x="1844833" y="5805264"/>
            <a:ext cx="72008" cy="576064"/>
            <a:chOff x="7812360" y="980728"/>
            <a:chExt cx="72008" cy="576064"/>
          </a:xfrm>
          <a:solidFill>
            <a:schemeClr val="bg1">
              <a:lumMod val="65000"/>
            </a:schemeClr>
          </a:solidFill>
        </p:grpSpPr>
        <p:sp>
          <p:nvSpPr>
            <p:cNvPr id="40" name="Rectangle 39"/>
            <p:cNvSpPr/>
            <p:nvPr/>
          </p:nvSpPr>
          <p:spPr>
            <a:xfrm>
              <a:off x="7812360" y="980728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7812360" y="1052736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7812360" y="1133128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7812360" y="1205136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7812360" y="1268760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7812360" y="1340768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7812360" y="1412776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55" name="Rectangle 54"/>
            <p:cNvSpPr/>
            <p:nvPr/>
          </p:nvSpPr>
          <p:spPr>
            <a:xfrm>
              <a:off x="7812360" y="1484784"/>
              <a:ext cx="72008" cy="72008"/>
            </a:xfrm>
            <a:prstGeom prst="rect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</p:grpSp>
      <p:sp>
        <p:nvSpPr>
          <p:cNvPr id="24" name="Folded Corner 23"/>
          <p:cNvSpPr/>
          <p:nvPr/>
        </p:nvSpPr>
        <p:spPr>
          <a:xfrm>
            <a:off x="611560" y="476672"/>
            <a:ext cx="360040" cy="498376"/>
          </a:xfrm>
          <a:prstGeom prst="foldedCorner">
            <a:avLst/>
          </a:prstGeom>
          <a:solidFill>
            <a:schemeClr val="bg1"/>
          </a:solidFill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5" name="Folded Corner 24"/>
          <p:cNvSpPr/>
          <p:nvPr/>
        </p:nvSpPr>
        <p:spPr>
          <a:xfrm>
            <a:off x="539552" y="548680"/>
            <a:ext cx="360040" cy="498376"/>
          </a:xfrm>
          <a:prstGeom prst="foldedCorner">
            <a:avLst/>
          </a:prstGeom>
          <a:solidFill>
            <a:schemeClr val="bg1"/>
          </a:solidFill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6" name="Folded Corner 25"/>
          <p:cNvSpPr/>
          <p:nvPr/>
        </p:nvSpPr>
        <p:spPr>
          <a:xfrm>
            <a:off x="467544" y="620688"/>
            <a:ext cx="360040" cy="498376"/>
          </a:xfrm>
          <a:prstGeom prst="foldedCorner">
            <a:avLst/>
          </a:prstGeom>
          <a:solidFill>
            <a:schemeClr val="bg1"/>
          </a:solidFill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7" name="Folded Corner 26"/>
          <p:cNvSpPr/>
          <p:nvPr/>
        </p:nvSpPr>
        <p:spPr>
          <a:xfrm>
            <a:off x="395536" y="692696"/>
            <a:ext cx="360040" cy="498376"/>
          </a:xfrm>
          <a:prstGeom prst="foldedCorner">
            <a:avLst/>
          </a:prstGeom>
          <a:solidFill>
            <a:schemeClr val="bg1"/>
          </a:solidFill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8" name="Folded Corner 27"/>
          <p:cNvSpPr/>
          <p:nvPr/>
        </p:nvSpPr>
        <p:spPr>
          <a:xfrm>
            <a:off x="323528" y="770384"/>
            <a:ext cx="360040" cy="498376"/>
          </a:xfrm>
          <a:prstGeom prst="foldedCorner">
            <a:avLst/>
          </a:prstGeom>
          <a:solidFill>
            <a:schemeClr val="bg1"/>
          </a:solidFill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29" name="Elbow Connector 28"/>
          <p:cNvCxnSpPr>
            <a:stCxn id="24" idx="3"/>
            <a:endCxn id="4" idx="0"/>
          </p:cNvCxnSpPr>
          <p:nvPr/>
        </p:nvCxnSpPr>
        <p:spPr>
          <a:xfrm>
            <a:off x="971600" y="725860"/>
            <a:ext cx="184887" cy="758924"/>
          </a:xfrm>
          <a:prstGeom prst="bent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Elbow Connector 30"/>
          <p:cNvCxnSpPr>
            <a:stCxn id="25" idx="3"/>
            <a:endCxn id="4" idx="0"/>
          </p:cNvCxnSpPr>
          <p:nvPr/>
        </p:nvCxnSpPr>
        <p:spPr>
          <a:xfrm>
            <a:off x="899592" y="797868"/>
            <a:ext cx="256895" cy="686916"/>
          </a:xfrm>
          <a:prstGeom prst="bent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Elbow Connector 33"/>
          <p:cNvCxnSpPr>
            <a:stCxn id="26" idx="3"/>
            <a:endCxn id="4" idx="0"/>
          </p:cNvCxnSpPr>
          <p:nvPr/>
        </p:nvCxnSpPr>
        <p:spPr>
          <a:xfrm>
            <a:off x="827584" y="869876"/>
            <a:ext cx="328903" cy="614908"/>
          </a:xfrm>
          <a:prstGeom prst="bent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Elbow Connector 36"/>
          <p:cNvCxnSpPr>
            <a:stCxn id="27" idx="3"/>
            <a:endCxn id="4" idx="0"/>
          </p:cNvCxnSpPr>
          <p:nvPr/>
        </p:nvCxnSpPr>
        <p:spPr>
          <a:xfrm>
            <a:off x="755576" y="941884"/>
            <a:ext cx="400911" cy="542900"/>
          </a:xfrm>
          <a:prstGeom prst="bent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Elbow Connector 40"/>
          <p:cNvCxnSpPr>
            <a:stCxn id="28" idx="3"/>
            <a:endCxn id="4" idx="0"/>
          </p:cNvCxnSpPr>
          <p:nvPr/>
        </p:nvCxnSpPr>
        <p:spPr>
          <a:xfrm>
            <a:off x="683568" y="1019572"/>
            <a:ext cx="472919" cy="465212"/>
          </a:xfrm>
          <a:prstGeom prst="bent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4330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2627784" y="1600200"/>
            <a:ext cx="6059016" cy="4525963"/>
          </a:xfrm>
        </p:spPr>
        <p:txBody>
          <a:bodyPr>
            <a:normAutofit/>
          </a:bodyPr>
          <a:lstStyle/>
          <a:p>
            <a:r>
              <a:rPr lang="en-US" dirty="0"/>
              <a:t>Bag of words: counting </a:t>
            </a:r>
            <a:r>
              <a:rPr lang="en-US" dirty="0" smtClean="0"/>
              <a:t>words</a:t>
            </a:r>
          </a:p>
          <a:p>
            <a:pPr lvl="1"/>
            <a:r>
              <a:rPr lang="en-US" dirty="0" smtClean="0"/>
              <a:t>ML algorithms process numbers, not words. </a:t>
            </a:r>
            <a:endParaRPr lang="en-US" dirty="0"/>
          </a:p>
          <a:p>
            <a:pPr lvl="1"/>
            <a:r>
              <a:rPr lang="en-US" dirty="0"/>
              <a:t>Only if we manage to transform </a:t>
            </a:r>
            <a:r>
              <a:rPr lang="en-US" dirty="0" smtClean="0"/>
              <a:t>text into </a:t>
            </a:r>
            <a:r>
              <a:rPr lang="en-US" dirty="0"/>
              <a:t>meaningful numbers, </a:t>
            </a:r>
            <a:r>
              <a:rPr lang="en-US" dirty="0" smtClean="0"/>
              <a:t>we can feed </a:t>
            </a:r>
            <a:r>
              <a:rPr lang="en-US" dirty="0"/>
              <a:t>it into </a:t>
            </a:r>
            <a:r>
              <a:rPr lang="en-US" dirty="0" smtClean="0"/>
              <a:t>ML </a:t>
            </a:r>
            <a:r>
              <a:rPr lang="en-US" dirty="0"/>
              <a:t>algorithms</a:t>
            </a:r>
          </a:p>
          <a:p>
            <a:pPr lvl="1"/>
            <a:r>
              <a:rPr lang="en-US" dirty="0"/>
              <a:t>Bag-of-word approach: for each word in the document, </a:t>
            </a:r>
            <a:r>
              <a:rPr lang="en-US" dirty="0" smtClean="0"/>
              <a:t>count </a:t>
            </a:r>
            <a:r>
              <a:rPr lang="en-US" dirty="0"/>
              <a:t>its occurrence and </a:t>
            </a:r>
            <a:r>
              <a:rPr lang="en-US" dirty="0" smtClean="0"/>
              <a:t>note </a:t>
            </a:r>
            <a:r>
              <a:rPr lang="en-US" dirty="0"/>
              <a:t>it in a vector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Vectorization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51519" y="2564904"/>
            <a:ext cx="1799599" cy="7343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/>
              <a:t>Homogeneiz</a:t>
            </a:r>
            <a:r>
              <a:rPr lang="en-US" sz="2000" dirty="0" smtClean="0"/>
              <a:t>.</a:t>
            </a:r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260658" y="3645024"/>
            <a:ext cx="1791062" cy="7343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Cleaning</a:t>
            </a:r>
          </a:p>
        </p:txBody>
      </p:sp>
      <p:cxnSp>
        <p:nvCxnSpPr>
          <p:cNvPr id="8" name="Elbow Connector 7"/>
          <p:cNvCxnSpPr>
            <a:stCxn id="38" idx="2"/>
            <a:endCxn id="5" idx="0"/>
          </p:cNvCxnSpPr>
          <p:nvPr/>
        </p:nvCxnSpPr>
        <p:spPr>
          <a:xfrm rot="5400000">
            <a:off x="973734" y="2382449"/>
            <a:ext cx="360040" cy="4870"/>
          </a:xfrm>
          <a:prstGeom prst="bentConnector3">
            <a:avLst>
              <a:gd name="adj1" fmla="val 50000"/>
            </a:avLst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1"/>
          <p:cNvCxnSpPr>
            <a:stCxn id="5" idx="2"/>
            <a:endCxn id="6" idx="0"/>
          </p:cNvCxnSpPr>
          <p:nvPr/>
        </p:nvCxnSpPr>
        <p:spPr>
          <a:xfrm rot="16200000" flipH="1">
            <a:off x="980884" y="3469719"/>
            <a:ext cx="345740" cy="4870"/>
          </a:xfrm>
          <a:prstGeom prst="bentConnector3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260658" y="4725144"/>
            <a:ext cx="1791062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/>
              <a:t>Vectorization</a:t>
            </a:r>
            <a:endParaRPr lang="en-US" sz="2000" dirty="0" smtClean="0"/>
          </a:p>
        </p:txBody>
      </p:sp>
      <p:cxnSp>
        <p:nvCxnSpPr>
          <p:cNvPr id="11" name="Elbow Connector 10"/>
          <p:cNvCxnSpPr>
            <a:stCxn id="6" idx="2"/>
            <a:endCxn id="10" idx="0"/>
          </p:cNvCxnSpPr>
          <p:nvPr/>
        </p:nvCxnSpPr>
        <p:spPr>
          <a:xfrm rot="5400000">
            <a:off x="983319" y="4552274"/>
            <a:ext cx="345740" cy="12700"/>
          </a:xfrm>
          <a:prstGeom prst="bentConnector3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Elbow Connector 34"/>
          <p:cNvCxnSpPr>
            <a:stCxn id="10" idx="2"/>
            <a:endCxn id="107" idx="1"/>
          </p:cNvCxnSpPr>
          <p:nvPr/>
        </p:nvCxnSpPr>
        <p:spPr>
          <a:xfrm rot="16200000" flipH="1">
            <a:off x="1009888" y="5591524"/>
            <a:ext cx="684076" cy="391475"/>
          </a:xfrm>
          <a:prstGeom prst="bent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/>
          <p:cNvSpPr/>
          <p:nvPr/>
        </p:nvSpPr>
        <p:spPr>
          <a:xfrm>
            <a:off x="260657" y="1484784"/>
            <a:ext cx="1791063" cy="7200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Tokenization</a:t>
            </a:r>
            <a:endParaRPr lang="en-US" sz="2000" dirty="0"/>
          </a:p>
        </p:txBody>
      </p:sp>
      <p:sp>
        <p:nvSpPr>
          <p:cNvPr id="39" name="Folded Corner 38"/>
          <p:cNvSpPr/>
          <p:nvPr/>
        </p:nvSpPr>
        <p:spPr>
          <a:xfrm>
            <a:off x="683568" y="404664"/>
            <a:ext cx="360040" cy="498376"/>
          </a:xfrm>
          <a:prstGeom prst="foldedCorner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41" name="Elbow Connector 40"/>
          <p:cNvCxnSpPr>
            <a:endCxn id="41" idx="0"/>
          </p:cNvCxnSpPr>
          <p:nvPr/>
        </p:nvCxnSpPr>
        <p:spPr>
          <a:xfrm>
            <a:off x="1043608" y="653852"/>
            <a:ext cx="256212" cy="830932"/>
          </a:xfrm>
          <a:prstGeom prst="bentConnector2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Folded Corner 41"/>
          <p:cNvSpPr/>
          <p:nvPr/>
        </p:nvSpPr>
        <p:spPr>
          <a:xfrm>
            <a:off x="611560" y="476672"/>
            <a:ext cx="360040" cy="498376"/>
          </a:xfrm>
          <a:prstGeom prst="foldedCorner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43" name="Folded Corner 42"/>
          <p:cNvSpPr/>
          <p:nvPr/>
        </p:nvSpPr>
        <p:spPr>
          <a:xfrm>
            <a:off x="539552" y="548680"/>
            <a:ext cx="360040" cy="498376"/>
          </a:xfrm>
          <a:prstGeom prst="foldedCorner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44" name="Folded Corner 43"/>
          <p:cNvSpPr/>
          <p:nvPr/>
        </p:nvSpPr>
        <p:spPr>
          <a:xfrm>
            <a:off x="467544" y="620688"/>
            <a:ext cx="360040" cy="498376"/>
          </a:xfrm>
          <a:prstGeom prst="foldedCorner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45" name="Folded Corner 44"/>
          <p:cNvSpPr/>
          <p:nvPr/>
        </p:nvSpPr>
        <p:spPr>
          <a:xfrm>
            <a:off x="395536" y="692696"/>
            <a:ext cx="360040" cy="498376"/>
          </a:xfrm>
          <a:prstGeom prst="foldedCorner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47" name="Folded Corner 46"/>
          <p:cNvSpPr/>
          <p:nvPr/>
        </p:nvSpPr>
        <p:spPr>
          <a:xfrm>
            <a:off x="323528" y="770384"/>
            <a:ext cx="360040" cy="498376"/>
          </a:xfrm>
          <a:prstGeom prst="foldedCorner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48" name="Elbow Connector 47"/>
          <p:cNvCxnSpPr>
            <a:endCxn id="41" idx="0"/>
          </p:cNvCxnSpPr>
          <p:nvPr/>
        </p:nvCxnSpPr>
        <p:spPr>
          <a:xfrm>
            <a:off x="971600" y="725860"/>
            <a:ext cx="328220" cy="758924"/>
          </a:xfrm>
          <a:prstGeom prst="bentConnector2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Elbow Connector 48"/>
          <p:cNvCxnSpPr>
            <a:endCxn id="41" idx="0"/>
          </p:cNvCxnSpPr>
          <p:nvPr/>
        </p:nvCxnSpPr>
        <p:spPr>
          <a:xfrm>
            <a:off x="899592" y="797868"/>
            <a:ext cx="400228" cy="686916"/>
          </a:xfrm>
          <a:prstGeom prst="bentConnector2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Elbow Connector 56"/>
          <p:cNvCxnSpPr>
            <a:endCxn id="41" idx="0"/>
          </p:cNvCxnSpPr>
          <p:nvPr/>
        </p:nvCxnSpPr>
        <p:spPr>
          <a:xfrm>
            <a:off x="827584" y="869876"/>
            <a:ext cx="472236" cy="614908"/>
          </a:xfrm>
          <a:prstGeom prst="bentConnector2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Elbow Connector 57"/>
          <p:cNvCxnSpPr>
            <a:endCxn id="41" idx="0"/>
          </p:cNvCxnSpPr>
          <p:nvPr/>
        </p:nvCxnSpPr>
        <p:spPr>
          <a:xfrm>
            <a:off x="755576" y="941884"/>
            <a:ext cx="544244" cy="542900"/>
          </a:xfrm>
          <a:prstGeom prst="bentConnector2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Elbow Connector 58"/>
          <p:cNvCxnSpPr>
            <a:endCxn id="41" idx="0"/>
          </p:cNvCxnSpPr>
          <p:nvPr/>
        </p:nvCxnSpPr>
        <p:spPr>
          <a:xfrm>
            <a:off x="683568" y="1019572"/>
            <a:ext cx="616252" cy="465212"/>
          </a:xfrm>
          <a:prstGeom prst="bentConnector2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Group 32"/>
          <p:cNvGrpSpPr/>
          <p:nvPr/>
        </p:nvGrpSpPr>
        <p:grpSpPr>
          <a:xfrm>
            <a:off x="1547664" y="5805264"/>
            <a:ext cx="432436" cy="576064"/>
            <a:chOff x="1844833" y="5805264"/>
            <a:chExt cx="432436" cy="576064"/>
          </a:xfrm>
        </p:grpSpPr>
        <p:grpSp>
          <p:nvGrpSpPr>
            <p:cNvPr id="34" name="Group 33"/>
            <p:cNvGrpSpPr/>
            <p:nvPr/>
          </p:nvGrpSpPr>
          <p:grpSpPr>
            <a:xfrm>
              <a:off x="1844833" y="5805264"/>
              <a:ext cx="72008" cy="576064"/>
              <a:chOff x="7812360" y="980728"/>
              <a:chExt cx="72008" cy="576064"/>
            </a:xfrm>
          </p:grpSpPr>
          <p:sp>
            <p:nvSpPr>
              <p:cNvPr id="103" name="Rectangle 102"/>
              <p:cNvSpPr/>
              <p:nvPr/>
            </p:nvSpPr>
            <p:spPr>
              <a:xfrm>
                <a:off x="7812360" y="980728"/>
                <a:ext cx="72008" cy="72008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04" name="Rectangle 103"/>
              <p:cNvSpPr/>
              <p:nvPr/>
            </p:nvSpPr>
            <p:spPr>
              <a:xfrm>
                <a:off x="7812360" y="1052736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05" name="Rectangle 104"/>
              <p:cNvSpPr/>
              <p:nvPr/>
            </p:nvSpPr>
            <p:spPr>
              <a:xfrm>
                <a:off x="7812360" y="1133128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06" name="Rectangle 105"/>
              <p:cNvSpPr/>
              <p:nvPr/>
            </p:nvSpPr>
            <p:spPr>
              <a:xfrm>
                <a:off x="7812360" y="1205136"/>
                <a:ext cx="72008" cy="72008"/>
              </a:xfrm>
              <a:prstGeom prst="rect">
                <a:avLst/>
              </a:prstGeom>
              <a:solidFill>
                <a:schemeClr val="tx2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07" name="Rectangle 106"/>
              <p:cNvSpPr/>
              <p:nvPr/>
            </p:nvSpPr>
            <p:spPr>
              <a:xfrm>
                <a:off x="7812360" y="1268760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08" name="Rectangle 107"/>
              <p:cNvSpPr/>
              <p:nvPr/>
            </p:nvSpPr>
            <p:spPr>
              <a:xfrm>
                <a:off x="7812360" y="1340768"/>
                <a:ext cx="72008" cy="72008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09" name="Rectangle 108"/>
              <p:cNvSpPr/>
              <p:nvPr/>
            </p:nvSpPr>
            <p:spPr>
              <a:xfrm>
                <a:off x="7812360" y="1412776"/>
                <a:ext cx="72008" cy="72008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10" name="Rectangle 109"/>
              <p:cNvSpPr/>
              <p:nvPr/>
            </p:nvSpPr>
            <p:spPr>
              <a:xfrm>
                <a:off x="7812360" y="1484784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  <p:grpSp>
          <p:nvGrpSpPr>
            <p:cNvPr id="36" name="Group 35"/>
            <p:cNvGrpSpPr/>
            <p:nvPr/>
          </p:nvGrpSpPr>
          <p:grpSpPr>
            <a:xfrm>
              <a:off x="1916804" y="5805264"/>
              <a:ext cx="79209" cy="576064"/>
              <a:chOff x="7812360" y="980728"/>
              <a:chExt cx="72008" cy="576064"/>
            </a:xfrm>
          </p:grpSpPr>
          <p:sp>
            <p:nvSpPr>
              <p:cNvPr id="95" name="Rectangle 94"/>
              <p:cNvSpPr/>
              <p:nvPr/>
            </p:nvSpPr>
            <p:spPr>
              <a:xfrm>
                <a:off x="7812360" y="980728"/>
                <a:ext cx="72008" cy="72008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96" name="Rectangle 95"/>
              <p:cNvSpPr/>
              <p:nvPr/>
            </p:nvSpPr>
            <p:spPr>
              <a:xfrm>
                <a:off x="7812360" y="1052736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97" name="Rectangle 96"/>
              <p:cNvSpPr/>
              <p:nvPr/>
            </p:nvSpPr>
            <p:spPr>
              <a:xfrm>
                <a:off x="7812360" y="1133128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98" name="Rectangle 97"/>
              <p:cNvSpPr/>
              <p:nvPr/>
            </p:nvSpPr>
            <p:spPr>
              <a:xfrm>
                <a:off x="7812360" y="1205136"/>
                <a:ext cx="72008" cy="72008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99" name="Rectangle 98"/>
              <p:cNvSpPr/>
              <p:nvPr/>
            </p:nvSpPr>
            <p:spPr>
              <a:xfrm>
                <a:off x="7812360" y="1268760"/>
                <a:ext cx="72008" cy="72008"/>
              </a:xfrm>
              <a:prstGeom prst="rect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00" name="Rectangle 99"/>
              <p:cNvSpPr/>
              <p:nvPr/>
            </p:nvSpPr>
            <p:spPr>
              <a:xfrm>
                <a:off x="7812360" y="1340768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01" name="Rectangle 100"/>
              <p:cNvSpPr/>
              <p:nvPr/>
            </p:nvSpPr>
            <p:spPr>
              <a:xfrm>
                <a:off x="7812360" y="1412776"/>
                <a:ext cx="72008" cy="72008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02" name="Rectangle 101"/>
              <p:cNvSpPr/>
              <p:nvPr/>
            </p:nvSpPr>
            <p:spPr>
              <a:xfrm>
                <a:off x="7812360" y="1484784"/>
                <a:ext cx="72008" cy="72008"/>
              </a:xfrm>
              <a:prstGeom prst="rect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  <p:grpSp>
          <p:nvGrpSpPr>
            <p:cNvPr id="37" name="Group 36"/>
            <p:cNvGrpSpPr/>
            <p:nvPr/>
          </p:nvGrpSpPr>
          <p:grpSpPr>
            <a:xfrm>
              <a:off x="1989749" y="5805264"/>
              <a:ext cx="72008" cy="576064"/>
              <a:chOff x="7812360" y="980728"/>
              <a:chExt cx="72008" cy="576064"/>
            </a:xfrm>
          </p:grpSpPr>
          <p:sp>
            <p:nvSpPr>
              <p:cNvPr id="87" name="Rectangle 86"/>
              <p:cNvSpPr/>
              <p:nvPr/>
            </p:nvSpPr>
            <p:spPr>
              <a:xfrm>
                <a:off x="7812360" y="980728"/>
                <a:ext cx="72008" cy="72008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88" name="Rectangle 87"/>
              <p:cNvSpPr/>
              <p:nvPr/>
            </p:nvSpPr>
            <p:spPr>
              <a:xfrm>
                <a:off x="7812360" y="1052736"/>
                <a:ext cx="72008" cy="72008"/>
              </a:xfrm>
              <a:prstGeom prst="rect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89" name="Rectangle 88"/>
              <p:cNvSpPr/>
              <p:nvPr/>
            </p:nvSpPr>
            <p:spPr>
              <a:xfrm>
                <a:off x="7812360" y="1133128"/>
                <a:ext cx="72008" cy="72008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90" name="Rectangle 89"/>
              <p:cNvSpPr/>
              <p:nvPr/>
            </p:nvSpPr>
            <p:spPr>
              <a:xfrm>
                <a:off x="7812360" y="1205136"/>
                <a:ext cx="72008" cy="72008"/>
              </a:xfrm>
              <a:prstGeom prst="rect">
                <a:avLst/>
              </a:prstGeom>
              <a:solidFill>
                <a:schemeClr val="tx2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91" name="Rectangle 90"/>
              <p:cNvSpPr/>
              <p:nvPr/>
            </p:nvSpPr>
            <p:spPr>
              <a:xfrm>
                <a:off x="7812360" y="1268760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92" name="Rectangle 91"/>
              <p:cNvSpPr/>
              <p:nvPr/>
            </p:nvSpPr>
            <p:spPr>
              <a:xfrm>
                <a:off x="7812360" y="1340768"/>
                <a:ext cx="72008" cy="72008"/>
              </a:xfrm>
              <a:prstGeom prst="rect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93" name="Rectangle 92"/>
              <p:cNvSpPr/>
              <p:nvPr/>
            </p:nvSpPr>
            <p:spPr>
              <a:xfrm>
                <a:off x="7812360" y="1412776"/>
                <a:ext cx="72008" cy="72008"/>
              </a:xfrm>
              <a:prstGeom prst="rect">
                <a:avLst/>
              </a:prstGeom>
              <a:solidFill>
                <a:schemeClr val="tx2">
                  <a:lumMod val="5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94" name="Rectangle 93"/>
              <p:cNvSpPr/>
              <p:nvPr/>
            </p:nvSpPr>
            <p:spPr>
              <a:xfrm>
                <a:off x="7812360" y="1484784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  <p:grpSp>
          <p:nvGrpSpPr>
            <p:cNvPr id="60" name="Group 59"/>
            <p:cNvGrpSpPr/>
            <p:nvPr/>
          </p:nvGrpSpPr>
          <p:grpSpPr>
            <a:xfrm>
              <a:off x="2060345" y="5805264"/>
              <a:ext cx="72008" cy="576064"/>
              <a:chOff x="7812360" y="980728"/>
              <a:chExt cx="72008" cy="576064"/>
            </a:xfrm>
          </p:grpSpPr>
          <p:sp>
            <p:nvSpPr>
              <p:cNvPr id="79" name="Rectangle 78"/>
              <p:cNvSpPr/>
              <p:nvPr/>
            </p:nvSpPr>
            <p:spPr>
              <a:xfrm>
                <a:off x="7812360" y="980728"/>
                <a:ext cx="72008" cy="72008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7812360" y="1052736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81" name="Rectangle 80"/>
              <p:cNvSpPr/>
              <p:nvPr/>
            </p:nvSpPr>
            <p:spPr>
              <a:xfrm>
                <a:off x="7812360" y="1133128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82" name="Rectangle 81"/>
              <p:cNvSpPr/>
              <p:nvPr/>
            </p:nvSpPr>
            <p:spPr>
              <a:xfrm>
                <a:off x="7812360" y="1205136"/>
                <a:ext cx="72008" cy="72008"/>
              </a:xfrm>
              <a:prstGeom prst="rect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83" name="Rectangle 82"/>
              <p:cNvSpPr/>
              <p:nvPr/>
            </p:nvSpPr>
            <p:spPr>
              <a:xfrm>
                <a:off x="7812360" y="1268760"/>
                <a:ext cx="72008" cy="72008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84" name="Rectangle 83"/>
              <p:cNvSpPr/>
              <p:nvPr/>
            </p:nvSpPr>
            <p:spPr>
              <a:xfrm>
                <a:off x="7812360" y="1340768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85" name="Rectangle 84"/>
              <p:cNvSpPr/>
              <p:nvPr/>
            </p:nvSpPr>
            <p:spPr>
              <a:xfrm>
                <a:off x="7812360" y="1412776"/>
                <a:ext cx="72008" cy="72008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86" name="Rectangle 85"/>
              <p:cNvSpPr/>
              <p:nvPr/>
            </p:nvSpPr>
            <p:spPr>
              <a:xfrm>
                <a:off x="7812360" y="1484784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  <p:grpSp>
          <p:nvGrpSpPr>
            <p:cNvPr id="61" name="Group 60"/>
            <p:cNvGrpSpPr/>
            <p:nvPr/>
          </p:nvGrpSpPr>
          <p:grpSpPr>
            <a:xfrm>
              <a:off x="2132316" y="5805264"/>
              <a:ext cx="79209" cy="576064"/>
              <a:chOff x="7812360" y="980728"/>
              <a:chExt cx="72008" cy="576064"/>
            </a:xfrm>
          </p:grpSpPr>
          <p:sp>
            <p:nvSpPr>
              <p:cNvPr id="71" name="Rectangle 70"/>
              <p:cNvSpPr/>
              <p:nvPr/>
            </p:nvSpPr>
            <p:spPr>
              <a:xfrm>
                <a:off x="7812360" y="980728"/>
                <a:ext cx="72008" cy="72008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72" name="Rectangle 71"/>
              <p:cNvSpPr/>
              <p:nvPr/>
            </p:nvSpPr>
            <p:spPr>
              <a:xfrm>
                <a:off x="7812360" y="1052736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73" name="Rectangle 72"/>
              <p:cNvSpPr/>
              <p:nvPr/>
            </p:nvSpPr>
            <p:spPr>
              <a:xfrm>
                <a:off x="7812360" y="1133128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74" name="Rectangle 73"/>
              <p:cNvSpPr/>
              <p:nvPr/>
            </p:nvSpPr>
            <p:spPr>
              <a:xfrm>
                <a:off x="7812360" y="1205136"/>
                <a:ext cx="72008" cy="72008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75" name="Rectangle 74"/>
              <p:cNvSpPr/>
              <p:nvPr/>
            </p:nvSpPr>
            <p:spPr>
              <a:xfrm>
                <a:off x="7812360" y="1268760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7812360" y="1340768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7812360" y="1412776"/>
                <a:ext cx="72008" cy="72008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78" name="Rectangle 77"/>
              <p:cNvSpPr/>
              <p:nvPr/>
            </p:nvSpPr>
            <p:spPr>
              <a:xfrm>
                <a:off x="7812360" y="1484784"/>
                <a:ext cx="72008" cy="72008"/>
              </a:xfrm>
              <a:prstGeom prst="rect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  <p:grpSp>
          <p:nvGrpSpPr>
            <p:cNvPr id="62" name="Group 61"/>
            <p:cNvGrpSpPr/>
            <p:nvPr/>
          </p:nvGrpSpPr>
          <p:grpSpPr>
            <a:xfrm>
              <a:off x="2205261" y="5805264"/>
              <a:ext cx="72008" cy="576064"/>
              <a:chOff x="7812360" y="980728"/>
              <a:chExt cx="72008" cy="576064"/>
            </a:xfrm>
          </p:grpSpPr>
          <p:sp>
            <p:nvSpPr>
              <p:cNvPr id="63" name="Rectangle 62"/>
              <p:cNvSpPr/>
              <p:nvPr/>
            </p:nvSpPr>
            <p:spPr>
              <a:xfrm>
                <a:off x="7812360" y="980728"/>
                <a:ext cx="72008" cy="72008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64" name="Rectangle 63"/>
              <p:cNvSpPr/>
              <p:nvPr/>
            </p:nvSpPr>
            <p:spPr>
              <a:xfrm>
                <a:off x="7812360" y="1052736"/>
                <a:ext cx="72008" cy="72008"/>
              </a:xfrm>
              <a:prstGeom prst="rect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65" name="Rectangle 64"/>
              <p:cNvSpPr/>
              <p:nvPr/>
            </p:nvSpPr>
            <p:spPr>
              <a:xfrm>
                <a:off x="7812360" y="1133128"/>
                <a:ext cx="72008" cy="72008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66" name="Rectangle 65"/>
              <p:cNvSpPr/>
              <p:nvPr/>
            </p:nvSpPr>
            <p:spPr>
              <a:xfrm>
                <a:off x="7812360" y="1205136"/>
                <a:ext cx="72008" cy="72008"/>
              </a:xfrm>
              <a:prstGeom prst="rect">
                <a:avLst/>
              </a:prstGeom>
              <a:solidFill>
                <a:schemeClr val="tx2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67" name="Rectangle 66"/>
              <p:cNvSpPr/>
              <p:nvPr/>
            </p:nvSpPr>
            <p:spPr>
              <a:xfrm>
                <a:off x="7812360" y="1268760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68" name="Rectangle 67"/>
              <p:cNvSpPr/>
              <p:nvPr/>
            </p:nvSpPr>
            <p:spPr>
              <a:xfrm>
                <a:off x="7812360" y="1340768"/>
                <a:ext cx="72008" cy="72008"/>
              </a:xfrm>
              <a:prstGeom prst="rect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69" name="Rectangle 68"/>
              <p:cNvSpPr/>
              <p:nvPr/>
            </p:nvSpPr>
            <p:spPr>
              <a:xfrm>
                <a:off x="7812360" y="1412776"/>
                <a:ext cx="72008" cy="72008"/>
              </a:xfrm>
              <a:prstGeom prst="rect">
                <a:avLst/>
              </a:prstGeom>
              <a:solidFill>
                <a:schemeClr val="tx2">
                  <a:lumMod val="5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70" name="Rectangle 69"/>
              <p:cNvSpPr/>
              <p:nvPr/>
            </p:nvSpPr>
            <p:spPr>
              <a:xfrm>
                <a:off x="7812360" y="1484784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3592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2627784" y="1600201"/>
            <a:ext cx="6059016" cy="820688"/>
          </a:xfrm>
        </p:spPr>
        <p:txBody>
          <a:bodyPr>
            <a:normAutofit/>
          </a:bodyPr>
          <a:lstStyle/>
          <a:p>
            <a:r>
              <a:rPr lang="en-US" dirty="0"/>
              <a:t>Bag of words: </a:t>
            </a:r>
            <a:r>
              <a:rPr lang="en-US"/>
              <a:t>counting </a:t>
            </a:r>
            <a:r>
              <a:rPr lang="en-US" smtClean="0"/>
              <a:t>words</a:t>
            </a:r>
            <a:endParaRPr lang="en-US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Vectorization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51520" y="2564904"/>
            <a:ext cx="1808266" cy="7343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/>
              <a:t>Homogeneiz</a:t>
            </a:r>
            <a:r>
              <a:rPr lang="en-US" sz="2000" dirty="0" smtClean="0"/>
              <a:t>.</a:t>
            </a:r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260657" y="3645024"/>
            <a:ext cx="1799687" cy="7343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Cleaning</a:t>
            </a:r>
          </a:p>
        </p:txBody>
      </p:sp>
      <p:cxnSp>
        <p:nvCxnSpPr>
          <p:cNvPr id="8" name="Elbow Connector 7"/>
          <p:cNvCxnSpPr>
            <a:stCxn id="38" idx="2"/>
            <a:endCxn id="5" idx="0"/>
          </p:cNvCxnSpPr>
          <p:nvPr/>
        </p:nvCxnSpPr>
        <p:spPr>
          <a:xfrm rot="5400000">
            <a:off x="978057" y="2382460"/>
            <a:ext cx="360040" cy="4848"/>
          </a:xfrm>
          <a:prstGeom prst="bentConnector3">
            <a:avLst>
              <a:gd name="adj1" fmla="val 50000"/>
            </a:avLst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1"/>
          <p:cNvCxnSpPr>
            <a:stCxn id="5" idx="2"/>
            <a:endCxn id="6" idx="0"/>
          </p:cNvCxnSpPr>
          <p:nvPr/>
        </p:nvCxnSpPr>
        <p:spPr>
          <a:xfrm rot="16200000" flipH="1">
            <a:off x="985207" y="3469730"/>
            <a:ext cx="345740" cy="4848"/>
          </a:xfrm>
          <a:prstGeom prst="bentConnector3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260657" y="4725144"/>
            <a:ext cx="1799687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/>
              <a:t>Vectorization</a:t>
            </a:r>
            <a:endParaRPr lang="en-US" sz="2000" dirty="0" smtClean="0"/>
          </a:p>
        </p:txBody>
      </p:sp>
      <p:cxnSp>
        <p:nvCxnSpPr>
          <p:cNvPr id="11" name="Elbow Connector 10"/>
          <p:cNvCxnSpPr>
            <a:stCxn id="6" idx="2"/>
            <a:endCxn id="10" idx="0"/>
          </p:cNvCxnSpPr>
          <p:nvPr/>
        </p:nvCxnSpPr>
        <p:spPr>
          <a:xfrm rot="5400000">
            <a:off x="987631" y="4552274"/>
            <a:ext cx="345740" cy="12700"/>
          </a:xfrm>
          <a:prstGeom prst="bentConnector3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Elbow Connector 34"/>
          <p:cNvCxnSpPr>
            <a:stCxn id="10" idx="2"/>
            <a:endCxn id="52" idx="1"/>
          </p:cNvCxnSpPr>
          <p:nvPr/>
        </p:nvCxnSpPr>
        <p:spPr>
          <a:xfrm rot="16200000" flipH="1">
            <a:off x="1012044" y="5593680"/>
            <a:ext cx="684076" cy="387163"/>
          </a:xfrm>
          <a:prstGeom prst="bent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/>
          <p:cNvSpPr/>
          <p:nvPr/>
        </p:nvSpPr>
        <p:spPr>
          <a:xfrm>
            <a:off x="260657" y="1484784"/>
            <a:ext cx="1799688" cy="7200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Tokenization</a:t>
            </a:r>
            <a:endParaRPr lang="en-US" sz="2000" dirty="0"/>
          </a:p>
        </p:txBody>
      </p:sp>
      <p:sp>
        <p:nvSpPr>
          <p:cNvPr id="39" name="Folded Corner 38"/>
          <p:cNvSpPr/>
          <p:nvPr/>
        </p:nvSpPr>
        <p:spPr>
          <a:xfrm>
            <a:off x="683568" y="404664"/>
            <a:ext cx="360040" cy="498376"/>
          </a:xfrm>
          <a:prstGeom prst="foldedCorner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41" name="Elbow Connector 40"/>
          <p:cNvCxnSpPr>
            <a:endCxn id="41" idx="0"/>
          </p:cNvCxnSpPr>
          <p:nvPr/>
        </p:nvCxnSpPr>
        <p:spPr>
          <a:xfrm>
            <a:off x="1043608" y="653852"/>
            <a:ext cx="256212" cy="830932"/>
          </a:xfrm>
          <a:prstGeom prst="bentConnector2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Folded Corner 41"/>
          <p:cNvSpPr/>
          <p:nvPr/>
        </p:nvSpPr>
        <p:spPr>
          <a:xfrm>
            <a:off x="611560" y="476672"/>
            <a:ext cx="360040" cy="498376"/>
          </a:xfrm>
          <a:prstGeom prst="foldedCorner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43" name="Folded Corner 42"/>
          <p:cNvSpPr/>
          <p:nvPr/>
        </p:nvSpPr>
        <p:spPr>
          <a:xfrm>
            <a:off x="539552" y="548680"/>
            <a:ext cx="360040" cy="498376"/>
          </a:xfrm>
          <a:prstGeom prst="foldedCorner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44" name="Folded Corner 43"/>
          <p:cNvSpPr/>
          <p:nvPr/>
        </p:nvSpPr>
        <p:spPr>
          <a:xfrm>
            <a:off x="467544" y="620688"/>
            <a:ext cx="360040" cy="498376"/>
          </a:xfrm>
          <a:prstGeom prst="foldedCorner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45" name="Folded Corner 44"/>
          <p:cNvSpPr/>
          <p:nvPr/>
        </p:nvSpPr>
        <p:spPr>
          <a:xfrm>
            <a:off x="395536" y="692696"/>
            <a:ext cx="360040" cy="498376"/>
          </a:xfrm>
          <a:prstGeom prst="foldedCorner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47" name="Folded Corner 46"/>
          <p:cNvSpPr/>
          <p:nvPr/>
        </p:nvSpPr>
        <p:spPr>
          <a:xfrm>
            <a:off x="323528" y="770384"/>
            <a:ext cx="360040" cy="498376"/>
          </a:xfrm>
          <a:prstGeom prst="foldedCorner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48" name="Elbow Connector 47"/>
          <p:cNvCxnSpPr>
            <a:endCxn id="41" idx="0"/>
          </p:cNvCxnSpPr>
          <p:nvPr/>
        </p:nvCxnSpPr>
        <p:spPr>
          <a:xfrm>
            <a:off x="971600" y="725860"/>
            <a:ext cx="328220" cy="758924"/>
          </a:xfrm>
          <a:prstGeom prst="bentConnector2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Elbow Connector 48"/>
          <p:cNvCxnSpPr>
            <a:endCxn id="41" idx="0"/>
          </p:cNvCxnSpPr>
          <p:nvPr/>
        </p:nvCxnSpPr>
        <p:spPr>
          <a:xfrm>
            <a:off x="899592" y="797868"/>
            <a:ext cx="400228" cy="686916"/>
          </a:xfrm>
          <a:prstGeom prst="bentConnector2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Elbow Connector 56"/>
          <p:cNvCxnSpPr>
            <a:endCxn id="41" idx="0"/>
          </p:cNvCxnSpPr>
          <p:nvPr/>
        </p:nvCxnSpPr>
        <p:spPr>
          <a:xfrm>
            <a:off x="827584" y="869876"/>
            <a:ext cx="472236" cy="614908"/>
          </a:xfrm>
          <a:prstGeom prst="bentConnector2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Elbow Connector 57"/>
          <p:cNvCxnSpPr>
            <a:endCxn id="41" idx="0"/>
          </p:cNvCxnSpPr>
          <p:nvPr/>
        </p:nvCxnSpPr>
        <p:spPr>
          <a:xfrm>
            <a:off x="755576" y="941884"/>
            <a:ext cx="544244" cy="542900"/>
          </a:xfrm>
          <a:prstGeom prst="bentConnector2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Elbow Connector 58"/>
          <p:cNvCxnSpPr>
            <a:endCxn id="41" idx="0"/>
          </p:cNvCxnSpPr>
          <p:nvPr/>
        </p:nvCxnSpPr>
        <p:spPr>
          <a:xfrm>
            <a:off x="683568" y="1019572"/>
            <a:ext cx="616252" cy="465212"/>
          </a:xfrm>
          <a:prstGeom prst="bentConnector2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0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00535" y="2315716"/>
            <a:ext cx="6138113" cy="3641948"/>
          </a:xfrm>
          <a:prstGeom prst="rect">
            <a:avLst/>
          </a:prstGeom>
          <a:ln w="88900">
            <a:miter lim="400000"/>
          </a:ln>
        </p:spPr>
      </p:pic>
      <p:grpSp>
        <p:nvGrpSpPr>
          <p:cNvPr id="13" name="Group 12"/>
          <p:cNvGrpSpPr/>
          <p:nvPr/>
        </p:nvGrpSpPr>
        <p:grpSpPr>
          <a:xfrm>
            <a:off x="1547664" y="5805264"/>
            <a:ext cx="432436" cy="576064"/>
            <a:chOff x="1844833" y="5805264"/>
            <a:chExt cx="432436" cy="576064"/>
          </a:xfrm>
        </p:grpSpPr>
        <p:grpSp>
          <p:nvGrpSpPr>
            <p:cNvPr id="56" name="Group 55"/>
            <p:cNvGrpSpPr/>
            <p:nvPr/>
          </p:nvGrpSpPr>
          <p:grpSpPr>
            <a:xfrm>
              <a:off x="1844833" y="5805264"/>
              <a:ext cx="72008" cy="576064"/>
              <a:chOff x="7812360" y="980728"/>
              <a:chExt cx="72008" cy="576064"/>
            </a:xfrm>
          </p:grpSpPr>
          <p:sp>
            <p:nvSpPr>
              <p:cNvPr id="40" name="Rectangle 39"/>
              <p:cNvSpPr/>
              <p:nvPr/>
            </p:nvSpPr>
            <p:spPr>
              <a:xfrm>
                <a:off x="7812360" y="980728"/>
                <a:ext cx="72008" cy="72008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46" name="Rectangle 45"/>
              <p:cNvSpPr/>
              <p:nvPr/>
            </p:nvSpPr>
            <p:spPr>
              <a:xfrm>
                <a:off x="7812360" y="1052736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50" name="Rectangle 49"/>
              <p:cNvSpPr/>
              <p:nvPr/>
            </p:nvSpPr>
            <p:spPr>
              <a:xfrm>
                <a:off x="7812360" y="1133128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51" name="Rectangle 50"/>
              <p:cNvSpPr/>
              <p:nvPr/>
            </p:nvSpPr>
            <p:spPr>
              <a:xfrm>
                <a:off x="7812360" y="1205136"/>
                <a:ext cx="72008" cy="72008"/>
              </a:xfrm>
              <a:prstGeom prst="rect">
                <a:avLst/>
              </a:prstGeom>
              <a:solidFill>
                <a:schemeClr val="tx2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52" name="Rectangle 51"/>
              <p:cNvSpPr/>
              <p:nvPr/>
            </p:nvSpPr>
            <p:spPr>
              <a:xfrm>
                <a:off x="7812360" y="1268760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53" name="Rectangle 52"/>
              <p:cNvSpPr/>
              <p:nvPr/>
            </p:nvSpPr>
            <p:spPr>
              <a:xfrm>
                <a:off x="7812360" y="1340768"/>
                <a:ext cx="72008" cy="72008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54" name="Rectangle 53"/>
              <p:cNvSpPr/>
              <p:nvPr/>
            </p:nvSpPr>
            <p:spPr>
              <a:xfrm>
                <a:off x="7812360" y="1412776"/>
                <a:ext cx="72008" cy="72008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55" name="Rectangle 54"/>
              <p:cNvSpPr/>
              <p:nvPr/>
            </p:nvSpPr>
            <p:spPr>
              <a:xfrm>
                <a:off x="7812360" y="1484784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  <p:grpSp>
          <p:nvGrpSpPr>
            <p:cNvPr id="61" name="Group 60"/>
            <p:cNvGrpSpPr/>
            <p:nvPr/>
          </p:nvGrpSpPr>
          <p:grpSpPr>
            <a:xfrm>
              <a:off x="1916804" y="5805264"/>
              <a:ext cx="79209" cy="576064"/>
              <a:chOff x="7812360" y="980728"/>
              <a:chExt cx="72008" cy="576064"/>
            </a:xfrm>
          </p:grpSpPr>
          <p:sp>
            <p:nvSpPr>
              <p:cNvPr id="62" name="Rectangle 61"/>
              <p:cNvSpPr/>
              <p:nvPr/>
            </p:nvSpPr>
            <p:spPr>
              <a:xfrm>
                <a:off x="7812360" y="980728"/>
                <a:ext cx="72008" cy="72008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63" name="Rectangle 62"/>
              <p:cNvSpPr/>
              <p:nvPr/>
            </p:nvSpPr>
            <p:spPr>
              <a:xfrm>
                <a:off x="7812360" y="1052736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64" name="Rectangle 63"/>
              <p:cNvSpPr/>
              <p:nvPr/>
            </p:nvSpPr>
            <p:spPr>
              <a:xfrm>
                <a:off x="7812360" y="1133128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65" name="Rectangle 64"/>
              <p:cNvSpPr/>
              <p:nvPr/>
            </p:nvSpPr>
            <p:spPr>
              <a:xfrm>
                <a:off x="7812360" y="1205136"/>
                <a:ext cx="72008" cy="72008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66" name="Rectangle 65"/>
              <p:cNvSpPr/>
              <p:nvPr/>
            </p:nvSpPr>
            <p:spPr>
              <a:xfrm>
                <a:off x="7812360" y="1268760"/>
                <a:ext cx="72008" cy="72008"/>
              </a:xfrm>
              <a:prstGeom prst="rect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67" name="Rectangle 66"/>
              <p:cNvSpPr/>
              <p:nvPr/>
            </p:nvSpPr>
            <p:spPr>
              <a:xfrm>
                <a:off x="7812360" y="1340768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68" name="Rectangle 67"/>
              <p:cNvSpPr/>
              <p:nvPr/>
            </p:nvSpPr>
            <p:spPr>
              <a:xfrm>
                <a:off x="7812360" y="1412776"/>
                <a:ext cx="72008" cy="72008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69" name="Rectangle 68"/>
              <p:cNvSpPr/>
              <p:nvPr/>
            </p:nvSpPr>
            <p:spPr>
              <a:xfrm>
                <a:off x="7812360" y="1484784"/>
                <a:ext cx="72008" cy="72008"/>
              </a:xfrm>
              <a:prstGeom prst="rect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  <p:grpSp>
          <p:nvGrpSpPr>
            <p:cNvPr id="70" name="Group 69"/>
            <p:cNvGrpSpPr/>
            <p:nvPr/>
          </p:nvGrpSpPr>
          <p:grpSpPr>
            <a:xfrm>
              <a:off x="1989749" y="5805264"/>
              <a:ext cx="72008" cy="576064"/>
              <a:chOff x="7812360" y="980728"/>
              <a:chExt cx="72008" cy="576064"/>
            </a:xfrm>
          </p:grpSpPr>
          <p:sp>
            <p:nvSpPr>
              <p:cNvPr id="71" name="Rectangle 70"/>
              <p:cNvSpPr/>
              <p:nvPr/>
            </p:nvSpPr>
            <p:spPr>
              <a:xfrm>
                <a:off x="7812360" y="980728"/>
                <a:ext cx="72008" cy="72008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72" name="Rectangle 71"/>
              <p:cNvSpPr/>
              <p:nvPr/>
            </p:nvSpPr>
            <p:spPr>
              <a:xfrm>
                <a:off x="7812360" y="1052736"/>
                <a:ext cx="72008" cy="72008"/>
              </a:xfrm>
              <a:prstGeom prst="rect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73" name="Rectangle 72"/>
              <p:cNvSpPr/>
              <p:nvPr/>
            </p:nvSpPr>
            <p:spPr>
              <a:xfrm>
                <a:off x="7812360" y="1133128"/>
                <a:ext cx="72008" cy="72008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74" name="Rectangle 73"/>
              <p:cNvSpPr/>
              <p:nvPr/>
            </p:nvSpPr>
            <p:spPr>
              <a:xfrm>
                <a:off x="7812360" y="1205136"/>
                <a:ext cx="72008" cy="72008"/>
              </a:xfrm>
              <a:prstGeom prst="rect">
                <a:avLst/>
              </a:prstGeom>
              <a:solidFill>
                <a:schemeClr val="tx2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75" name="Rectangle 74"/>
              <p:cNvSpPr/>
              <p:nvPr/>
            </p:nvSpPr>
            <p:spPr>
              <a:xfrm>
                <a:off x="7812360" y="1268760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7812360" y="1340768"/>
                <a:ext cx="72008" cy="72008"/>
              </a:xfrm>
              <a:prstGeom prst="rect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7812360" y="1412776"/>
                <a:ext cx="72008" cy="72008"/>
              </a:xfrm>
              <a:prstGeom prst="rect">
                <a:avLst/>
              </a:prstGeom>
              <a:solidFill>
                <a:schemeClr val="tx2">
                  <a:lumMod val="5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78" name="Rectangle 77"/>
              <p:cNvSpPr/>
              <p:nvPr/>
            </p:nvSpPr>
            <p:spPr>
              <a:xfrm>
                <a:off x="7812360" y="1484784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  <p:grpSp>
          <p:nvGrpSpPr>
            <p:cNvPr id="106" name="Group 105"/>
            <p:cNvGrpSpPr/>
            <p:nvPr/>
          </p:nvGrpSpPr>
          <p:grpSpPr>
            <a:xfrm>
              <a:off x="2060345" y="5805264"/>
              <a:ext cx="72008" cy="576064"/>
              <a:chOff x="7812360" y="980728"/>
              <a:chExt cx="72008" cy="576064"/>
            </a:xfrm>
          </p:grpSpPr>
          <p:sp>
            <p:nvSpPr>
              <p:cNvPr id="107" name="Rectangle 106"/>
              <p:cNvSpPr/>
              <p:nvPr/>
            </p:nvSpPr>
            <p:spPr>
              <a:xfrm>
                <a:off x="7812360" y="980728"/>
                <a:ext cx="72008" cy="72008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08" name="Rectangle 107"/>
              <p:cNvSpPr/>
              <p:nvPr/>
            </p:nvSpPr>
            <p:spPr>
              <a:xfrm>
                <a:off x="7812360" y="1052736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09" name="Rectangle 108"/>
              <p:cNvSpPr/>
              <p:nvPr/>
            </p:nvSpPr>
            <p:spPr>
              <a:xfrm>
                <a:off x="7812360" y="1133128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10" name="Rectangle 109"/>
              <p:cNvSpPr/>
              <p:nvPr/>
            </p:nvSpPr>
            <p:spPr>
              <a:xfrm>
                <a:off x="7812360" y="1205136"/>
                <a:ext cx="72008" cy="72008"/>
              </a:xfrm>
              <a:prstGeom prst="rect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11" name="Rectangle 110"/>
              <p:cNvSpPr/>
              <p:nvPr/>
            </p:nvSpPr>
            <p:spPr>
              <a:xfrm>
                <a:off x="7812360" y="1268760"/>
                <a:ext cx="72008" cy="72008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12" name="Rectangle 111"/>
              <p:cNvSpPr/>
              <p:nvPr/>
            </p:nvSpPr>
            <p:spPr>
              <a:xfrm>
                <a:off x="7812360" y="1340768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13" name="Rectangle 112"/>
              <p:cNvSpPr/>
              <p:nvPr/>
            </p:nvSpPr>
            <p:spPr>
              <a:xfrm>
                <a:off x="7812360" y="1412776"/>
                <a:ext cx="72008" cy="72008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14" name="Rectangle 113"/>
              <p:cNvSpPr/>
              <p:nvPr/>
            </p:nvSpPr>
            <p:spPr>
              <a:xfrm>
                <a:off x="7812360" y="1484784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  <p:grpSp>
          <p:nvGrpSpPr>
            <p:cNvPr id="115" name="Group 114"/>
            <p:cNvGrpSpPr/>
            <p:nvPr/>
          </p:nvGrpSpPr>
          <p:grpSpPr>
            <a:xfrm>
              <a:off x="2132316" y="5805264"/>
              <a:ext cx="79209" cy="576064"/>
              <a:chOff x="7812360" y="980728"/>
              <a:chExt cx="72008" cy="576064"/>
            </a:xfrm>
          </p:grpSpPr>
          <p:sp>
            <p:nvSpPr>
              <p:cNvPr id="116" name="Rectangle 115"/>
              <p:cNvSpPr/>
              <p:nvPr/>
            </p:nvSpPr>
            <p:spPr>
              <a:xfrm>
                <a:off x="7812360" y="980728"/>
                <a:ext cx="72008" cy="72008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17" name="Rectangle 116"/>
              <p:cNvSpPr/>
              <p:nvPr/>
            </p:nvSpPr>
            <p:spPr>
              <a:xfrm>
                <a:off x="7812360" y="1052736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18" name="Rectangle 117"/>
              <p:cNvSpPr/>
              <p:nvPr/>
            </p:nvSpPr>
            <p:spPr>
              <a:xfrm>
                <a:off x="7812360" y="1133128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19" name="Rectangle 118"/>
              <p:cNvSpPr/>
              <p:nvPr/>
            </p:nvSpPr>
            <p:spPr>
              <a:xfrm>
                <a:off x="7812360" y="1205136"/>
                <a:ext cx="72008" cy="72008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20" name="Rectangle 119"/>
              <p:cNvSpPr/>
              <p:nvPr/>
            </p:nvSpPr>
            <p:spPr>
              <a:xfrm>
                <a:off x="7812360" y="1268760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21" name="Rectangle 120"/>
              <p:cNvSpPr/>
              <p:nvPr/>
            </p:nvSpPr>
            <p:spPr>
              <a:xfrm>
                <a:off x="7812360" y="1340768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22" name="Rectangle 121"/>
              <p:cNvSpPr/>
              <p:nvPr/>
            </p:nvSpPr>
            <p:spPr>
              <a:xfrm>
                <a:off x="7812360" y="1412776"/>
                <a:ext cx="72008" cy="72008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23" name="Rectangle 122"/>
              <p:cNvSpPr/>
              <p:nvPr/>
            </p:nvSpPr>
            <p:spPr>
              <a:xfrm>
                <a:off x="7812360" y="1484784"/>
                <a:ext cx="72008" cy="72008"/>
              </a:xfrm>
              <a:prstGeom prst="rect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  <p:grpSp>
          <p:nvGrpSpPr>
            <p:cNvPr id="124" name="Group 123"/>
            <p:cNvGrpSpPr/>
            <p:nvPr/>
          </p:nvGrpSpPr>
          <p:grpSpPr>
            <a:xfrm>
              <a:off x="2205261" y="5805264"/>
              <a:ext cx="72008" cy="576064"/>
              <a:chOff x="7812360" y="980728"/>
              <a:chExt cx="72008" cy="576064"/>
            </a:xfrm>
          </p:grpSpPr>
          <p:sp>
            <p:nvSpPr>
              <p:cNvPr id="125" name="Rectangle 124"/>
              <p:cNvSpPr/>
              <p:nvPr/>
            </p:nvSpPr>
            <p:spPr>
              <a:xfrm>
                <a:off x="7812360" y="980728"/>
                <a:ext cx="72008" cy="72008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26" name="Rectangle 125"/>
              <p:cNvSpPr/>
              <p:nvPr/>
            </p:nvSpPr>
            <p:spPr>
              <a:xfrm>
                <a:off x="7812360" y="1052736"/>
                <a:ext cx="72008" cy="72008"/>
              </a:xfrm>
              <a:prstGeom prst="rect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27" name="Rectangle 126"/>
              <p:cNvSpPr/>
              <p:nvPr/>
            </p:nvSpPr>
            <p:spPr>
              <a:xfrm>
                <a:off x="7812360" y="1133128"/>
                <a:ext cx="72008" cy="72008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28" name="Rectangle 127"/>
              <p:cNvSpPr/>
              <p:nvPr/>
            </p:nvSpPr>
            <p:spPr>
              <a:xfrm>
                <a:off x="7812360" y="1205136"/>
                <a:ext cx="72008" cy="72008"/>
              </a:xfrm>
              <a:prstGeom prst="rect">
                <a:avLst/>
              </a:prstGeom>
              <a:solidFill>
                <a:schemeClr val="tx2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29" name="Rectangle 128"/>
              <p:cNvSpPr/>
              <p:nvPr/>
            </p:nvSpPr>
            <p:spPr>
              <a:xfrm>
                <a:off x="7812360" y="1268760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30" name="Rectangle 129"/>
              <p:cNvSpPr/>
              <p:nvPr/>
            </p:nvSpPr>
            <p:spPr>
              <a:xfrm>
                <a:off x="7812360" y="1340768"/>
                <a:ext cx="72008" cy="72008"/>
              </a:xfrm>
              <a:prstGeom prst="rect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31" name="Rectangle 130"/>
              <p:cNvSpPr/>
              <p:nvPr/>
            </p:nvSpPr>
            <p:spPr>
              <a:xfrm>
                <a:off x="7812360" y="1412776"/>
                <a:ext cx="72008" cy="72008"/>
              </a:xfrm>
              <a:prstGeom prst="rect">
                <a:avLst/>
              </a:prstGeom>
              <a:solidFill>
                <a:schemeClr val="tx2">
                  <a:lumMod val="5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32" name="Rectangle 131"/>
              <p:cNvSpPr/>
              <p:nvPr/>
            </p:nvSpPr>
            <p:spPr>
              <a:xfrm>
                <a:off x="7812360" y="1484784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1407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2627784" y="1600201"/>
            <a:ext cx="6059016" cy="820688"/>
          </a:xfrm>
        </p:spPr>
        <p:txBody>
          <a:bodyPr>
            <a:normAutofit/>
          </a:bodyPr>
          <a:lstStyle/>
          <a:p>
            <a:r>
              <a:rPr lang="en-US" dirty="0"/>
              <a:t>Bag of words: </a:t>
            </a:r>
            <a:r>
              <a:rPr lang="en-US"/>
              <a:t>counting </a:t>
            </a:r>
            <a:r>
              <a:rPr lang="en-US" smtClean="0"/>
              <a:t>words</a:t>
            </a:r>
            <a:endParaRPr lang="en-US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Vectorization</a:t>
            </a:r>
            <a:endParaRPr lang="en-US" dirty="0"/>
          </a:p>
        </p:txBody>
      </p:sp>
      <p:sp>
        <p:nvSpPr>
          <p:cNvPr id="80" name="TextBox 79"/>
          <p:cNvSpPr txBox="1"/>
          <p:nvPr/>
        </p:nvSpPr>
        <p:spPr>
          <a:xfrm>
            <a:off x="3022960" y="2391271"/>
            <a:ext cx="4742445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ea typeface="Lane - Narrow" charset="0"/>
                <a:cs typeface="Lane - Narrow" charset="0"/>
              </a:rPr>
              <a:t>[</a:t>
            </a:r>
            <a:r>
              <a:rPr lang="en-US" sz="2400" dirty="0" smtClean="0">
                <a:ea typeface="Lane - Narrow" charset="0"/>
                <a:cs typeface="Lane - Narrow" charset="0"/>
              </a:rPr>
              <a:t>Hadoop, is, great, python, is, great]</a:t>
            </a:r>
            <a:endParaRPr lang="en-US" sz="2400" dirty="0">
              <a:ea typeface="Lane - Narrow" charset="0"/>
              <a:cs typeface="Lane - Narrow" charset="0"/>
            </a:endParaRPr>
          </a:p>
        </p:txBody>
      </p:sp>
      <p:sp>
        <p:nvSpPr>
          <p:cNvPr id="81" name="Right Arrow 80"/>
          <p:cNvSpPr/>
          <p:nvPr/>
        </p:nvSpPr>
        <p:spPr>
          <a:xfrm rot="5400000">
            <a:off x="4751647" y="3074497"/>
            <a:ext cx="844398" cy="440672"/>
          </a:xfrm>
          <a:prstGeom prst="rightArrow">
            <a:avLst>
              <a:gd name="adj1" fmla="val 23511"/>
              <a:gd name="adj2" fmla="val 9635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82" name="TextBox 81"/>
          <p:cNvSpPr txBox="1"/>
          <p:nvPr/>
        </p:nvSpPr>
        <p:spPr>
          <a:xfrm>
            <a:off x="3022960" y="3736956"/>
            <a:ext cx="5428846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ea typeface="Lane - Narrow" charset="0"/>
                <a:cs typeface="Lane - Narrow" charset="0"/>
              </a:rPr>
              <a:t>[(Hadoop, 1), (is, 2), (great, 2), (python</a:t>
            </a:r>
            <a:r>
              <a:rPr lang="en-US" sz="2400" dirty="0">
                <a:ea typeface="Lane - Narrow" charset="0"/>
                <a:cs typeface="Lane - Narrow" charset="0"/>
              </a:rPr>
              <a:t>, </a:t>
            </a:r>
            <a:r>
              <a:rPr lang="en-US" sz="2400" dirty="0" smtClean="0">
                <a:ea typeface="Lane - Narrow" charset="0"/>
                <a:cs typeface="Lane - Narrow" charset="0"/>
              </a:rPr>
              <a:t>1)]</a:t>
            </a:r>
            <a:endParaRPr lang="en-US" sz="2400" dirty="0">
              <a:ea typeface="Lane - Narrow" charset="0"/>
              <a:cs typeface="Lane - Narrow" charset="0"/>
            </a:endParaRPr>
          </a:p>
        </p:txBody>
      </p:sp>
      <p:sp>
        <p:nvSpPr>
          <p:cNvPr id="83" name="Right Arrow 82"/>
          <p:cNvSpPr/>
          <p:nvPr/>
        </p:nvSpPr>
        <p:spPr>
          <a:xfrm rot="5400000">
            <a:off x="4751647" y="4418420"/>
            <a:ext cx="844398" cy="440672"/>
          </a:xfrm>
          <a:prstGeom prst="rightArrow">
            <a:avLst>
              <a:gd name="adj1" fmla="val 23511"/>
              <a:gd name="adj2" fmla="val 9635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84" name="TextBox 83"/>
          <p:cNvSpPr txBox="1"/>
          <p:nvPr/>
        </p:nvSpPr>
        <p:spPr>
          <a:xfrm>
            <a:off x="3022960" y="5090446"/>
            <a:ext cx="5428846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ea typeface="Lane - Narrow" charset="0"/>
                <a:cs typeface="Lane - Narrow" charset="0"/>
              </a:rPr>
              <a:t>[(12342, 1), (3423, 2), (5676, 2</a:t>
            </a:r>
            <a:r>
              <a:rPr lang="en-US" sz="2400" smtClean="0">
                <a:ea typeface="Lane - Narrow" charset="0"/>
                <a:cs typeface="Lane - Narrow" charset="0"/>
              </a:rPr>
              <a:t>), (6768, </a:t>
            </a:r>
            <a:r>
              <a:rPr lang="en-US" sz="2400" dirty="0" smtClean="0">
                <a:ea typeface="Lane - Narrow" charset="0"/>
                <a:cs typeface="Lane - Narrow" charset="0"/>
              </a:rPr>
              <a:t>1)]</a:t>
            </a:r>
            <a:endParaRPr lang="en-US" sz="2400" dirty="0">
              <a:ea typeface="Lane - Narrow" charset="0"/>
              <a:cs typeface="Lane - Narrow" charset="0"/>
            </a:endParaRPr>
          </a:p>
        </p:txBody>
      </p:sp>
      <p:sp>
        <p:nvSpPr>
          <p:cNvPr id="187" name="Rectangle 186"/>
          <p:cNvSpPr/>
          <p:nvPr/>
        </p:nvSpPr>
        <p:spPr>
          <a:xfrm>
            <a:off x="251520" y="2564904"/>
            <a:ext cx="1808266" cy="7343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/>
              <a:t>Homogeneiz</a:t>
            </a:r>
            <a:r>
              <a:rPr lang="en-US" sz="2000" dirty="0" smtClean="0"/>
              <a:t>.</a:t>
            </a:r>
            <a:endParaRPr lang="en-US" sz="2000" dirty="0"/>
          </a:p>
        </p:txBody>
      </p:sp>
      <p:sp>
        <p:nvSpPr>
          <p:cNvPr id="188" name="Rectangle 187"/>
          <p:cNvSpPr/>
          <p:nvPr/>
        </p:nvSpPr>
        <p:spPr>
          <a:xfrm>
            <a:off x="260657" y="3645024"/>
            <a:ext cx="1799687" cy="7343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Cleaning</a:t>
            </a:r>
          </a:p>
        </p:txBody>
      </p:sp>
      <p:cxnSp>
        <p:nvCxnSpPr>
          <p:cNvPr id="189" name="Elbow Connector 188"/>
          <p:cNvCxnSpPr>
            <a:stCxn id="223" idx="2"/>
            <a:endCxn id="190" idx="0"/>
          </p:cNvCxnSpPr>
          <p:nvPr/>
        </p:nvCxnSpPr>
        <p:spPr>
          <a:xfrm rot="5400000">
            <a:off x="978057" y="2382460"/>
            <a:ext cx="360040" cy="4848"/>
          </a:xfrm>
          <a:prstGeom prst="bentConnector3">
            <a:avLst>
              <a:gd name="adj1" fmla="val 50000"/>
            </a:avLst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0" name="Elbow Connector 189"/>
          <p:cNvCxnSpPr>
            <a:stCxn id="190" idx="2"/>
            <a:endCxn id="191" idx="0"/>
          </p:cNvCxnSpPr>
          <p:nvPr/>
        </p:nvCxnSpPr>
        <p:spPr>
          <a:xfrm rot="16200000" flipH="1">
            <a:off x="985207" y="3469730"/>
            <a:ext cx="345740" cy="4848"/>
          </a:xfrm>
          <a:prstGeom prst="bentConnector3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1" name="Rectangle 190"/>
          <p:cNvSpPr/>
          <p:nvPr/>
        </p:nvSpPr>
        <p:spPr>
          <a:xfrm>
            <a:off x="260657" y="4725144"/>
            <a:ext cx="1799687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/>
              <a:t>Vectorization</a:t>
            </a:r>
            <a:endParaRPr lang="en-US" sz="2000" dirty="0" smtClean="0"/>
          </a:p>
        </p:txBody>
      </p:sp>
      <p:cxnSp>
        <p:nvCxnSpPr>
          <p:cNvPr id="192" name="Elbow Connector 191"/>
          <p:cNvCxnSpPr>
            <a:stCxn id="191" idx="2"/>
            <a:endCxn id="195" idx="0"/>
          </p:cNvCxnSpPr>
          <p:nvPr/>
        </p:nvCxnSpPr>
        <p:spPr>
          <a:xfrm rot="5400000">
            <a:off x="987631" y="4552274"/>
            <a:ext cx="345740" cy="12700"/>
          </a:xfrm>
          <a:prstGeom prst="bentConnector3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Elbow Connector 192"/>
          <p:cNvCxnSpPr>
            <a:stCxn id="195" idx="2"/>
            <a:endCxn id="237" idx="1"/>
          </p:cNvCxnSpPr>
          <p:nvPr/>
        </p:nvCxnSpPr>
        <p:spPr>
          <a:xfrm rot="16200000" flipH="1">
            <a:off x="1012044" y="5593680"/>
            <a:ext cx="684076" cy="387163"/>
          </a:xfrm>
          <a:prstGeom prst="bent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4" name="Rectangle 193"/>
          <p:cNvSpPr/>
          <p:nvPr/>
        </p:nvSpPr>
        <p:spPr>
          <a:xfrm>
            <a:off x="260657" y="1484784"/>
            <a:ext cx="1799688" cy="7200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Tokenization</a:t>
            </a:r>
            <a:endParaRPr lang="en-US" sz="2000" dirty="0"/>
          </a:p>
        </p:txBody>
      </p:sp>
      <p:sp>
        <p:nvSpPr>
          <p:cNvPr id="195" name="Folded Corner 194"/>
          <p:cNvSpPr/>
          <p:nvPr/>
        </p:nvSpPr>
        <p:spPr>
          <a:xfrm>
            <a:off x="683568" y="404664"/>
            <a:ext cx="360040" cy="498376"/>
          </a:xfrm>
          <a:prstGeom prst="foldedCorner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196" name="Elbow Connector 195"/>
          <p:cNvCxnSpPr>
            <a:endCxn id="226" idx="0"/>
          </p:cNvCxnSpPr>
          <p:nvPr/>
        </p:nvCxnSpPr>
        <p:spPr>
          <a:xfrm>
            <a:off x="1043608" y="653852"/>
            <a:ext cx="256212" cy="830932"/>
          </a:xfrm>
          <a:prstGeom prst="bentConnector2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7" name="Folded Corner 196"/>
          <p:cNvSpPr/>
          <p:nvPr/>
        </p:nvSpPr>
        <p:spPr>
          <a:xfrm>
            <a:off x="611560" y="476672"/>
            <a:ext cx="360040" cy="498376"/>
          </a:xfrm>
          <a:prstGeom prst="foldedCorner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98" name="Folded Corner 197"/>
          <p:cNvSpPr/>
          <p:nvPr/>
        </p:nvSpPr>
        <p:spPr>
          <a:xfrm>
            <a:off x="539552" y="548680"/>
            <a:ext cx="360040" cy="498376"/>
          </a:xfrm>
          <a:prstGeom prst="foldedCorner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99" name="Folded Corner 198"/>
          <p:cNvSpPr/>
          <p:nvPr/>
        </p:nvSpPr>
        <p:spPr>
          <a:xfrm>
            <a:off x="467544" y="620688"/>
            <a:ext cx="360040" cy="498376"/>
          </a:xfrm>
          <a:prstGeom prst="foldedCorner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00" name="Folded Corner 199"/>
          <p:cNvSpPr/>
          <p:nvPr/>
        </p:nvSpPr>
        <p:spPr>
          <a:xfrm>
            <a:off x="395536" y="692696"/>
            <a:ext cx="360040" cy="498376"/>
          </a:xfrm>
          <a:prstGeom prst="foldedCorner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01" name="Folded Corner 200"/>
          <p:cNvSpPr/>
          <p:nvPr/>
        </p:nvSpPr>
        <p:spPr>
          <a:xfrm>
            <a:off x="323528" y="770384"/>
            <a:ext cx="360040" cy="498376"/>
          </a:xfrm>
          <a:prstGeom prst="foldedCorner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202" name="Elbow Connector 201"/>
          <p:cNvCxnSpPr>
            <a:endCxn id="226" idx="0"/>
          </p:cNvCxnSpPr>
          <p:nvPr/>
        </p:nvCxnSpPr>
        <p:spPr>
          <a:xfrm>
            <a:off x="971600" y="725860"/>
            <a:ext cx="328220" cy="758924"/>
          </a:xfrm>
          <a:prstGeom prst="bentConnector2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3" name="Elbow Connector 202"/>
          <p:cNvCxnSpPr>
            <a:endCxn id="226" idx="0"/>
          </p:cNvCxnSpPr>
          <p:nvPr/>
        </p:nvCxnSpPr>
        <p:spPr>
          <a:xfrm>
            <a:off x="899592" y="797868"/>
            <a:ext cx="400228" cy="686916"/>
          </a:xfrm>
          <a:prstGeom prst="bentConnector2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Elbow Connector 203"/>
          <p:cNvCxnSpPr>
            <a:endCxn id="226" idx="0"/>
          </p:cNvCxnSpPr>
          <p:nvPr/>
        </p:nvCxnSpPr>
        <p:spPr>
          <a:xfrm>
            <a:off x="827584" y="869876"/>
            <a:ext cx="472236" cy="614908"/>
          </a:xfrm>
          <a:prstGeom prst="bentConnector2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Elbow Connector 204"/>
          <p:cNvCxnSpPr>
            <a:endCxn id="226" idx="0"/>
          </p:cNvCxnSpPr>
          <p:nvPr/>
        </p:nvCxnSpPr>
        <p:spPr>
          <a:xfrm>
            <a:off x="755576" y="941884"/>
            <a:ext cx="544244" cy="542900"/>
          </a:xfrm>
          <a:prstGeom prst="bentConnector2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" name="Elbow Connector 205"/>
          <p:cNvCxnSpPr>
            <a:endCxn id="226" idx="0"/>
          </p:cNvCxnSpPr>
          <p:nvPr/>
        </p:nvCxnSpPr>
        <p:spPr>
          <a:xfrm>
            <a:off x="683568" y="1019572"/>
            <a:ext cx="616252" cy="465212"/>
          </a:xfrm>
          <a:prstGeom prst="bentConnector2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7" name="Group 206"/>
          <p:cNvGrpSpPr/>
          <p:nvPr/>
        </p:nvGrpSpPr>
        <p:grpSpPr>
          <a:xfrm>
            <a:off x="1547664" y="5805264"/>
            <a:ext cx="432436" cy="576064"/>
            <a:chOff x="1844833" y="5805264"/>
            <a:chExt cx="432436" cy="576064"/>
          </a:xfrm>
        </p:grpSpPr>
        <p:grpSp>
          <p:nvGrpSpPr>
            <p:cNvPr id="208" name="Group 207"/>
            <p:cNvGrpSpPr/>
            <p:nvPr/>
          </p:nvGrpSpPr>
          <p:grpSpPr>
            <a:xfrm>
              <a:off x="1844833" y="5805264"/>
              <a:ext cx="72008" cy="576064"/>
              <a:chOff x="7812360" y="980728"/>
              <a:chExt cx="72008" cy="576064"/>
            </a:xfrm>
          </p:grpSpPr>
          <p:sp>
            <p:nvSpPr>
              <p:cNvPr id="254" name="Rectangle 253"/>
              <p:cNvSpPr/>
              <p:nvPr/>
            </p:nvSpPr>
            <p:spPr>
              <a:xfrm>
                <a:off x="7812360" y="980728"/>
                <a:ext cx="72008" cy="72008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255" name="Rectangle 254"/>
              <p:cNvSpPr/>
              <p:nvPr/>
            </p:nvSpPr>
            <p:spPr>
              <a:xfrm>
                <a:off x="7812360" y="1052736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256" name="Rectangle 255"/>
              <p:cNvSpPr/>
              <p:nvPr/>
            </p:nvSpPr>
            <p:spPr>
              <a:xfrm>
                <a:off x="7812360" y="1133128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257" name="Rectangle 256"/>
              <p:cNvSpPr/>
              <p:nvPr/>
            </p:nvSpPr>
            <p:spPr>
              <a:xfrm>
                <a:off x="7812360" y="1205136"/>
                <a:ext cx="72008" cy="72008"/>
              </a:xfrm>
              <a:prstGeom prst="rect">
                <a:avLst/>
              </a:prstGeom>
              <a:solidFill>
                <a:schemeClr val="tx2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258" name="Rectangle 257"/>
              <p:cNvSpPr/>
              <p:nvPr/>
            </p:nvSpPr>
            <p:spPr>
              <a:xfrm>
                <a:off x="7812360" y="1268760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259" name="Rectangle 258"/>
              <p:cNvSpPr/>
              <p:nvPr/>
            </p:nvSpPr>
            <p:spPr>
              <a:xfrm>
                <a:off x="7812360" y="1340768"/>
                <a:ext cx="72008" cy="72008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260" name="Rectangle 259"/>
              <p:cNvSpPr/>
              <p:nvPr/>
            </p:nvSpPr>
            <p:spPr>
              <a:xfrm>
                <a:off x="7812360" y="1412776"/>
                <a:ext cx="72008" cy="72008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261" name="Rectangle 260"/>
              <p:cNvSpPr/>
              <p:nvPr/>
            </p:nvSpPr>
            <p:spPr>
              <a:xfrm>
                <a:off x="7812360" y="1484784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  <p:grpSp>
          <p:nvGrpSpPr>
            <p:cNvPr id="209" name="Group 208"/>
            <p:cNvGrpSpPr/>
            <p:nvPr/>
          </p:nvGrpSpPr>
          <p:grpSpPr>
            <a:xfrm>
              <a:off x="1916804" y="5805264"/>
              <a:ext cx="79209" cy="576064"/>
              <a:chOff x="7812360" y="980728"/>
              <a:chExt cx="72008" cy="576064"/>
            </a:xfrm>
          </p:grpSpPr>
          <p:sp>
            <p:nvSpPr>
              <p:cNvPr id="246" name="Rectangle 245"/>
              <p:cNvSpPr/>
              <p:nvPr/>
            </p:nvSpPr>
            <p:spPr>
              <a:xfrm>
                <a:off x="7812360" y="980728"/>
                <a:ext cx="72008" cy="72008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247" name="Rectangle 246"/>
              <p:cNvSpPr/>
              <p:nvPr/>
            </p:nvSpPr>
            <p:spPr>
              <a:xfrm>
                <a:off x="7812360" y="1052736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248" name="Rectangle 247"/>
              <p:cNvSpPr/>
              <p:nvPr/>
            </p:nvSpPr>
            <p:spPr>
              <a:xfrm>
                <a:off x="7812360" y="1133128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249" name="Rectangle 248"/>
              <p:cNvSpPr/>
              <p:nvPr/>
            </p:nvSpPr>
            <p:spPr>
              <a:xfrm>
                <a:off x="7812360" y="1205136"/>
                <a:ext cx="72008" cy="72008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250" name="Rectangle 249"/>
              <p:cNvSpPr/>
              <p:nvPr/>
            </p:nvSpPr>
            <p:spPr>
              <a:xfrm>
                <a:off x="7812360" y="1268760"/>
                <a:ext cx="72008" cy="72008"/>
              </a:xfrm>
              <a:prstGeom prst="rect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251" name="Rectangle 250"/>
              <p:cNvSpPr/>
              <p:nvPr/>
            </p:nvSpPr>
            <p:spPr>
              <a:xfrm>
                <a:off x="7812360" y="1340768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252" name="Rectangle 251"/>
              <p:cNvSpPr/>
              <p:nvPr/>
            </p:nvSpPr>
            <p:spPr>
              <a:xfrm>
                <a:off x="7812360" y="1412776"/>
                <a:ext cx="72008" cy="72008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253" name="Rectangle 252"/>
              <p:cNvSpPr/>
              <p:nvPr/>
            </p:nvSpPr>
            <p:spPr>
              <a:xfrm>
                <a:off x="7812360" y="1484784"/>
                <a:ext cx="72008" cy="72008"/>
              </a:xfrm>
              <a:prstGeom prst="rect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  <p:grpSp>
          <p:nvGrpSpPr>
            <p:cNvPr id="210" name="Group 209"/>
            <p:cNvGrpSpPr/>
            <p:nvPr/>
          </p:nvGrpSpPr>
          <p:grpSpPr>
            <a:xfrm>
              <a:off x="1989749" y="5805264"/>
              <a:ext cx="72008" cy="576064"/>
              <a:chOff x="7812360" y="980728"/>
              <a:chExt cx="72008" cy="576064"/>
            </a:xfrm>
          </p:grpSpPr>
          <p:sp>
            <p:nvSpPr>
              <p:cNvPr id="238" name="Rectangle 237"/>
              <p:cNvSpPr/>
              <p:nvPr/>
            </p:nvSpPr>
            <p:spPr>
              <a:xfrm>
                <a:off x="7812360" y="980728"/>
                <a:ext cx="72008" cy="72008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239" name="Rectangle 238"/>
              <p:cNvSpPr/>
              <p:nvPr/>
            </p:nvSpPr>
            <p:spPr>
              <a:xfrm>
                <a:off x="7812360" y="1052736"/>
                <a:ext cx="72008" cy="72008"/>
              </a:xfrm>
              <a:prstGeom prst="rect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240" name="Rectangle 239"/>
              <p:cNvSpPr/>
              <p:nvPr/>
            </p:nvSpPr>
            <p:spPr>
              <a:xfrm>
                <a:off x="7812360" y="1133128"/>
                <a:ext cx="72008" cy="72008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241" name="Rectangle 240"/>
              <p:cNvSpPr/>
              <p:nvPr/>
            </p:nvSpPr>
            <p:spPr>
              <a:xfrm>
                <a:off x="7812360" y="1205136"/>
                <a:ext cx="72008" cy="72008"/>
              </a:xfrm>
              <a:prstGeom prst="rect">
                <a:avLst/>
              </a:prstGeom>
              <a:solidFill>
                <a:schemeClr val="tx2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242" name="Rectangle 241"/>
              <p:cNvSpPr/>
              <p:nvPr/>
            </p:nvSpPr>
            <p:spPr>
              <a:xfrm>
                <a:off x="7812360" y="1268760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243" name="Rectangle 242"/>
              <p:cNvSpPr/>
              <p:nvPr/>
            </p:nvSpPr>
            <p:spPr>
              <a:xfrm>
                <a:off x="7812360" y="1340768"/>
                <a:ext cx="72008" cy="72008"/>
              </a:xfrm>
              <a:prstGeom prst="rect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244" name="Rectangle 243"/>
              <p:cNvSpPr/>
              <p:nvPr/>
            </p:nvSpPr>
            <p:spPr>
              <a:xfrm>
                <a:off x="7812360" y="1412776"/>
                <a:ext cx="72008" cy="72008"/>
              </a:xfrm>
              <a:prstGeom prst="rect">
                <a:avLst/>
              </a:prstGeom>
              <a:solidFill>
                <a:schemeClr val="tx2">
                  <a:lumMod val="5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245" name="Rectangle 244"/>
              <p:cNvSpPr/>
              <p:nvPr/>
            </p:nvSpPr>
            <p:spPr>
              <a:xfrm>
                <a:off x="7812360" y="1484784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  <p:grpSp>
          <p:nvGrpSpPr>
            <p:cNvPr id="211" name="Group 210"/>
            <p:cNvGrpSpPr/>
            <p:nvPr/>
          </p:nvGrpSpPr>
          <p:grpSpPr>
            <a:xfrm>
              <a:off x="2060345" y="5805264"/>
              <a:ext cx="72008" cy="576064"/>
              <a:chOff x="7812360" y="980728"/>
              <a:chExt cx="72008" cy="576064"/>
            </a:xfrm>
          </p:grpSpPr>
          <p:sp>
            <p:nvSpPr>
              <p:cNvPr id="230" name="Rectangle 229"/>
              <p:cNvSpPr/>
              <p:nvPr/>
            </p:nvSpPr>
            <p:spPr>
              <a:xfrm>
                <a:off x="7812360" y="980728"/>
                <a:ext cx="72008" cy="72008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231" name="Rectangle 230"/>
              <p:cNvSpPr/>
              <p:nvPr/>
            </p:nvSpPr>
            <p:spPr>
              <a:xfrm>
                <a:off x="7812360" y="1052736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232" name="Rectangle 231"/>
              <p:cNvSpPr/>
              <p:nvPr/>
            </p:nvSpPr>
            <p:spPr>
              <a:xfrm>
                <a:off x="7812360" y="1133128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233" name="Rectangle 232"/>
              <p:cNvSpPr/>
              <p:nvPr/>
            </p:nvSpPr>
            <p:spPr>
              <a:xfrm>
                <a:off x="7812360" y="1205136"/>
                <a:ext cx="72008" cy="72008"/>
              </a:xfrm>
              <a:prstGeom prst="rect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234" name="Rectangle 233"/>
              <p:cNvSpPr/>
              <p:nvPr/>
            </p:nvSpPr>
            <p:spPr>
              <a:xfrm>
                <a:off x="7812360" y="1268760"/>
                <a:ext cx="72008" cy="72008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235" name="Rectangle 234"/>
              <p:cNvSpPr/>
              <p:nvPr/>
            </p:nvSpPr>
            <p:spPr>
              <a:xfrm>
                <a:off x="7812360" y="1340768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236" name="Rectangle 235"/>
              <p:cNvSpPr/>
              <p:nvPr/>
            </p:nvSpPr>
            <p:spPr>
              <a:xfrm>
                <a:off x="7812360" y="1412776"/>
                <a:ext cx="72008" cy="72008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237" name="Rectangle 236"/>
              <p:cNvSpPr/>
              <p:nvPr/>
            </p:nvSpPr>
            <p:spPr>
              <a:xfrm>
                <a:off x="7812360" y="1484784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  <p:grpSp>
          <p:nvGrpSpPr>
            <p:cNvPr id="212" name="Group 211"/>
            <p:cNvGrpSpPr/>
            <p:nvPr/>
          </p:nvGrpSpPr>
          <p:grpSpPr>
            <a:xfrm>
              <a:off x="2132316" y="5805264"/>
              <a:ext cx="79209" cy="576064"/>
              <a:chOff x="7812360" y="980728"/>
              <a:chExt cx="72008" cy="576064"/>
            </a:xfrm>
          </p:grpSpPr>
          <p:sp>
            <p:nvSpPr>
              <p:cNvPr id="222" name="Rectangle 221"/>
              <p:cNvSpPr/>
              <p:nvPr/>
            </p:nvSpPr>
            <p:spPr>
              <a:xfrm>
                <a:off x="7812360" y="980728"/>
                <a:ext cx="72008" cy="72008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223" name="Rectangle 222"/>
              <p:cNvSpPr/>
              <p:nvPr/>
            </p:nvSpPr>
            <p:spPr>
              <a:xfrm>
                <a:off x="7812360" y="1052736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224" name="Rectangle 223"/>
              <p:cNvSpPr/>
              <p:nvPr/>
            </p:nvSpPr>
            <p:spPr>
              <a:xfrm>
                <a:off x="7812360" y="1133128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225" name="Rectangle 224"/>
              <p:cNvSpPr/>
              <p:nvPr/>
            </p:nvSpPr>
            <p:spPr>
              <a:xfrm>
                <a:off x="7812360" y="1205136"/>
                <a:ext cx="72008" cy="72008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226" name="Rectangle 225"/>
              <p:cNvSpPr/>
              <p:nvPr/>
            </p:nvSpPr>
            <p:spPr>
              <a:xfrm>
                <a:off x="7812360" y="1268760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227" name="Rectangle 226"/>
              <p:cNvSpPr/>
              <p:nvPr/>
            </p:nvSpPr>
            <p:spPr>
              <a:xfrm>
                <a:off x="7812360" y="1340768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228" name="Rectangle 227"/>
              <p:cNvSpPr/>
              <p:nvPr/>
            </p:nvSpPr>
            <p:spPr>
              <a:xfrm>
                <a:off x="7812360" y="1412776"/>
                <a:ext cx="72008" cy="72008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229" name="Rectangle 228"/>
              <p:cNvSpPr/>
              <p:nvPr/>
            </p:nvSpPr>
            <p:spPr>
              <a:xfrm>
                <a:off x="7812360" y="1484784"/>
                <a:ext cx="72008" cy="72008"/>
              </a:xfrm>
              <a:prstGeom prst="rect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  <p:grpSp>
          <p:nvGrpSpPr>
            <p:cNvPr id="213" name="Group 212"/>
            <p:cNvGrpSpPr/>
            <p:nvPr/>
          </p:nvGrpSpPr>
          <p:grpSpPr>
            <a:xfrm>
              <a:off x="2205261" y="5805264"/>
              <a:ext cx="72008" cy="576064"/>
              <a:chOff x="7812360" y="980728"/>
              <a:chExt cx="72008" cy="576064"/>
            </a:xfrm>
          </p:grpSpPr>
          <p:sp>
            <p:nvSpPr>
              <p:cNvPr id="214" name="Rectangle 213"/>
              <p:cNvSpPr/>
              <p:nvPr/>
            </p:nvSpPr>
            <p:spPr>
              <a:xfrm>
                <a:off x="7812360" y="980728"/>
                <a:ext cx="72008" cy="72008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215" name="Rectangle 214"/>
              <p:cNvSpPr/>
              <p:nvPr/>
            </p:nvSpPr>
            <p:spPr>
              <a:xfrm>
                <a:off x="7812360" y="1052736"/>
                <a:ext cx="72008" cy="72008"/>
              </a:xfrm>
              <a:prstGeom prst="rect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216" name="Rectangle 215"/>
              <p:cNvSpPr/>
              <p:nvPr/>
            </p:nvSpPr>
            <p:spPr>
              <a:xfrm>
                <a:off x="7812360" y="1133128"/>
                <a:ext cx="72008" cy="72008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217" name="Rectangle 216"/>
              <p:cNvSpPr/>
              <p:nvPr/>
            </p:nvSpPr>
            <p:spPr>
              <a:xfrm>
                <a:off x="7812360" y="1205136"/>
                <a:ext cx="72008" cy="72008"/>
              </a:xfrm>
              <a:prstGeom prst="rect">
                <a:avLst/>
              </a:prstGeom>
              <a:solidFill>
                <a:schemeClr val="tx2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218" name="Rectangle 217"/>
              <p:cNvSpPr/>
              <p:nvPr/>
            </p:nvSpPr>
            <p:spPr>
              <a:xfrm>
                <a:off x="7812360" y="1268760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219" name="Rectangle 218"/>
              <p:cNvSpPr/>
              <p:nvPr/>
            </p:nvSpPr>
            <p:spPr>
              <a:xfrm>
                <a:off x="7812360" y="1340768"/>
                <a:ext cx="72008" cy="72008"/>
              </a:xfrm>
              <a:prstGeom prst="rect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220" name="Rectangle 219"/>
              <p:cNvSpPr/>
              <p:nvPr/>
            </p:nvSpPr>
            <p:spPr>
              <a:xfrm>
                <a:off x="7812360" y="1412776"/>
                <a:ext cx="72008" cy="72008"/>
              </a:xfrm>
              <a:prstGeom prst="rect">
                <a:avLst/>
              </a:prstGeom>
              <a:solidFill>
                <a:schemeClr val="tx2">
                  <a:lumMod val="5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221" name="Rectangle 220"/>
              <p:cNvSpPr/>
              <p:nvPr/>
            </p:nvSpPr>
            <p:spPr>
              <a:xfrm>
                <a:off x="7812360" y="1484784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73070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2627784" y="1600200"/>
            <a:ext cx="6059016" cy="4525963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Term frequency - Inverse document frequency (TF-IDF</a:t>
            </a:r>
            <a:r>
              <a:rPr lang="en-US" dirty="0" smtClean="0"/>
              <a:t>)</a:t>
            </a:r>
          </a:p>
          <a:p>
            <a:pPr lvl="1"/>
            <a:r>
              <a:rPr lang="en-US" dirty="0" err="1"/>
              <a:t>BoW</a:t>
            </a:r>
            <a:r>
              <a:rPr lang="en-US" dirty="0"/>
              <a:t>: the feature values simply count occurrences of terms in a document.</a:t>
            </a:r>
          </a:p>
          <a:p>
            <a:pPr lvl="1"/>
            <a:r>
              <a:rPr lang="en-US" dirty="0"/>
              <a:t>High occurrence terms?? They appear in all documents </a:t>
            </a:r>
            <a:r>
              <a:rPr lang="en-US" dirty="0" smtClean="0">
                <a:sym typeface="Wingdings"/>
              </a:rPr>
              <a:t></a:t>
            </a:r>
            <a:r>
              <a:rPr lang="en-US" dirty="0" smtClean="0"/>
              <a:t> NON RELEVANT.</a:t>
            </a:r>
            <a:endParaRPr lang="en-US" dirty="0"/>
          </a:p>
          <a:p>
            <a:pPr lvl="1"/>
            <a:r>
              <a:rPr lang="en-US" dirty="0"/>
              <a:t>Low occurrence terms?? They appear in very few documents </a:t>
            </a:r>
            <a:r>
              <a:rPr lang="en-US" dirty="0" smtClean="0">
                <a:sym typeface="Wingdings"/>
              </a:rPr>
              <a:t></a:t>
            </a:r>
            <a:r>
              <a:rPr lang="en-US" dirty="0" smtClean="0"/>
              <a:t> RELEVANT</a:t>
            </a:r>
            <a:endParaRPr lang="en-US" dirty="0"/>
          </a:p>
          <a:p>
            <a:pPr lvl="1"/>
            <a:r>
              <a:rPr lang="en-US" dirty="0"/>
              <a:t>This can only be solved by:</a:t>
            </a:r>
          </a:p>
          <a:p>
            <a:pPr lvl="2"/>
            <a:r>
              <a:rPr lang="en-US" dirty="0"/>
              <a:t>counting term frequencies for each document</a:t>
            </a:r>
          </a:p>
          <a:p>
            <a:pPr lvl="2"/>
            <a:r>
              <a:rPr lang="en-US" dirty="0"/>
              <a:t>discounting those that appear in many posts</a:t>
            </a:r>
          </a:p>
          <a:p>
            <a:endParaRPr lang="en-US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Vectorization</a:t>
            </a:r>
            <a:endParaRPr lang="en-US" dirty="0"/>
          </a:p>
        </p:txBody>
      </p:sp>
      <p:sp>
        <p:nvSpPr>
          <p:cNvPr id="111" name="Rectangle 110"/>
          <p:cNvSpPr/>
          <p:nvPr/>
        </p:nvSpPr>
        <p:spPr>
          <a:xfrm>
            <a:off x="251520" y="2564904"/>
            <a:ext cx="1808266" cy="7343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/>
              <a:t>Homogeneiz</a:t>
            </a:r>
            <a:r>
              <a:rPr lang="en-US" sz="2000" dirty="0" smtClean="0"/>
              <a:t>.</a:t>
            </a:r>
            <a:endParaRPr lang="en-US" sz="2000" dirty="0"/>
          </a:p>
        </p:txBody>
      </p:sp>
      <p:sp>
        <p:nvSpPr>
          <p:cNvPr id="112" name="Rectangle 111"/>
          <p:cNvSpPr/>
          <p:nvPr/>
        </p:nvSpPr>
        <p:spPr>
          <a:xfrm>
            <a:off x="260657" y="3645024"/>
            <a:ext cx="1799687" cy="7343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Cleaning</a:t>
            </a:r>
          </a:p>
        </p:txBody>
      </p:sp>
      <p:cxnSp>
        <p:nvCxnSpPr>
          <p:cNvPr id="113" name="Elbow Connector 112"/>
          <p:cNvCxnSpPr>
            <a:stCxn id="147" idx="2"/>
            <a:endCxn id="114" idx="0"/>
          </p:cNvCxnSpPr>
          <p:nvPr/>
        </p:nvCxnSpPr>
        <p:spPr>
          <a:xfrm rot="5400000">
            <a:off x="978057" y="2382460"/>
            <a:ext cx="360040" cy="4848"/>
          </a:xfrm>
          <a:prstGeom prst="bentConnector3">
            <a:avLst>
              <a:gd name="adj1" fmla="val 50000"/>
            </a:avLst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Elbow Connector 113"/>
          <p:cNvCxnSpPr>
            <a:stCxn id="114" idx="2"/>
            <a:endCxn id="115" idx="0"/>
          </p:cNvCxnSpPr>
          <p:nvPr/>
        </p:nvCxnSpPr>
        <p:spPr>
          <a:xfrm rot="16200000" flipH="1">
            <a:off x="985207" y="3469730"/>
            <a:ext cx="345740" cy="4848"/>
          </a:xfrm>
          <a:prstGeom prst="bentConnector3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Rectangle 114"/>
          <p:cNvSpPr/>
          <p:nvPr/>
        </p:nvSpPr>
        <p:spPr>
          <a:xfrm>
            <a:off x="260657" y="4725144"/>
            <a:ext cx="1799687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/>
              <a:t>Vectorization</a:t>
            </a:r>
            <a:endParaRPr lang="en-US" sz="2000" dirty="0" smtClean="0"/>
          </a:p>
        </p:txBody>
      </p:sp>
      <p:cxnSp>
        <p:nvCxnSpPr>
          <p:cNvPr id="116" name="Elbow Connector 115"/>
          <p:cNvCxnSpPr>
            <a:stCxn id="115" idx="2"/>
            <a:endCxn id="119" idx="0"/>
          </p:cNvCxnSpPr>
          <p:nvPr/>
        </p:nvCxnSpPr>
        <p:spPr>
          <a:xfrm rot="5400000">
            <a:off x="987631" y="4552274"/>
            <a:ext cx="345740" cy="12700"/>
          </a:xfrm>
          <a:prstGeom prst="bentConnector3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Elbow Connector 116"/>
          <p:cNvCxnSpPr>
            <a:stCxn id="119" idx="2"/>
            <a:endCxn id="161" idx="1"/>
          </p:cNvCxnSpPr>
          <p:nvPr/>
        </p:nvCxnSpPr>
        <p:spPr>
          <a:xfrm rot="16200000" flipH="1">
            <a:off x="1012044" y="5593680"/>
            <a:ext cx="684076" cy="387163"/>
          </a:xfrm>
          <a:prstGeom prst="bent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Rectangle 117"/>
          <p:cNvSpPr/>
          <p:nvPr/>
        </p:nvSpPr>
        <p:spPr>
          <a:xfrm>
            <a:off x="260657" y="1484784"/>
            <a:ext cx="1799688" cy="7200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Tokenization</a:t>
            </a:r>
            <a:endParaRPr lang="en-US" sz="2000" dirty="0"/>
          </a:p>
        </p:txBody>
      </p:sp>
      <p:sp>
        <p:nvSpPr>
          <p:cNvPr id="119" name="Folded Corner 118"/>
          <p:cNvSpPr/>
          <p:nvPr/>
        </p:nvSpPr>
        <p:spPr>
          <a:xfrm>
            <a:off x="683568" y="404664"/>
            <a:ext cx="360040" cy="498376"/>
          </a:xfrm>
          <a:prstGeom prst="foldedCorner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120" name="Elbow Connector 119"/>
          <p:cNvCxnSpPr>
            <a:endCxn id="150" idx="0"/>
          </p:cNvCxnSpPr>
          <p:nvPr/>
        </p:nvCxnSpPr>
        <p:spPr>
          <a:xfrm>
            <a:off x="1043608" y="653852"/>
            <a:ext cx="256212" cy="830932"/>
          </a:xfrm>
          <a:prstGeom prst="bentConnector2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Folded Corner 120"/>
          <p:cNvSpPr/>
          <p:nvPr/>
        </p:nvSpPr>
        <p:spPr>
          <a:xfrm>
            <a:off x="611560" y="476672"/>
            <a:ext cx="360040" cy="498376"/>
          </a:xfrm>
          <a:prstGeom prst="foldedCorner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22" name="Folded Corner 121"/>
          <p:cNvSpPr/>
          <p:nvPr/>
        </p:nvSpPr>
        <p:spPr>
          <a:xfrm>
            <a:off x="539552" y="548680"/>
            <a:ext cx="360040" cy="498376"/>
          </a:xfrm>
          <a:prstGeom prst="foldedCorner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23" name="Folded Corner 122"/>
          <p:cNvSpPr/>
          <p:nvPr/>
        </p:nvSpPr>
        <p:spPr>
          <a:xfrm>
            <a:off x="467544" y="620688"/>
            <a:ext cx="360040" cy="498376"/>
          </a:xfrm>
          <a:prstGeom prst="foldedCorner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24" name="Folded Corner 123"/>
          <p:cNvSpPr/>
          <p:nvPr/>
        </p:nvSpPr>
        <p:spPr>
          <a:xfrm>
            <a:off x="395536" y="692696"/>
            <a:ext cx="360040" cy="498376"/>
          </a:xfrm>
          <a:prstGeom prst="foldedCorner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25" name="Folded Corner 124"/>
          <p:cNvSpPr/>
          <p:nvPr/>
        </p:nvSpPr>
        <p:spPr>
          <a:xfrm>
            <a:off x="323528" y="770384"/>
            <a:ext cx="360040" cy="498376"/>
          </a:xfrm>
          <a:prstGeom prst="foldedCorner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126" name="Elbow Connector 125"/>
          <p:cNvCxnSpPr>
            <a:endCxn id="150" idx="0"/>
          </p:cNvCxnSpPr>
          <p:nvPr/>
        </p:nvCxnSpPr>
        <p:spPr>
          <a:xfrm>
            <a:off x="971600" y="725860"/>
            <a:ext cx="328220" cy="758924"/>
          </a:xfrm>
          <a:prstGeom prst="bentConnector2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Elbow Connector 126"/>
          <p:cNvCxnSpPr>
            <a:endCxn id="150" idx="0"/>
          </p:cNvCxnSpPr>
          <p:nvPr/>
        </p:nvCxnSpPr>
        <p:spPr>
          <a:xfrm>
            <a:off x="899592" y="797868"/>
            <a:ext cx="400228" cy="686916"/>
          </a:xfrm>
          <a:prstGeom prst="bentConnector2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Elbow Connector 127"/>
          <p:cNvCxnSpPr>
            <a:endCxn id="150" idx="0"/>
          </p:cNvCxnSpPr>
          <p:nvPr/>
        </p:nvCxnSpPr>
        <p:spPr>
          <a:xfrm>
            <a:off x="827584" y="869876"/>
            <a:ext cx="472236" cy="614908"/>
          </a:xfrm>
          <a:prstGeom prst="bentConnector2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Elbow Connector 128"/>
          <p:cNvCxnSpPr>
            <a:endCxn id="150" idx="0"/>
          </p:cNvCxnSpPr>
          <p:nvPr/>
        </p:nvCxnSpPr>
        <p:spPr>
          <a:xfrm>
            <a:off x="755576" y="941884"/>
            <a:ext cx="544244" cy="542900"/>
          </a:xfrm>
          <a:prstGeom prst="bentConnector2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Elbow Connector 129"/>
          <p:cNvCxnSpPr>
            <a:endCxn id="150" idx="0"/>
          </p:cNvCxnSpPr>
          <p:nvPr/>
        </p:nvCxnSpPr>
        <p:spPr>
          <a:xfrm>
            <a:off x="683568" y="1019572"/>
            <a:ext cx="616252" cy="465212"/>
          </a:xfrm>
          <a:prstGeom prst="bentConnector2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1" name="Group 130"/>
          <p:cNvGrpSpPr/>
          <p:nvPr/>
        </p:nvGrpSpPr>
        <p:grpSpPr>
          <a:xfrm>
            <a:off x="1547664" y="5805264"/>
            <a:ext cx="432436" cy="576064"/>
            <a:chOff x="1844833" y="5805264"/>
            <a:chExt cx="432436" cy="576064"/>
          </a:xfrm>
        </p:grpSpPr>
        <p:grpSp>
          <p:nvGrpSpPr>
            <p:cNvPr id="132" name="Group 131"/>
            <p:cNvGrpSpPr/>
            <p:nvPr/>
          </p:nvGrpSpPr>
          <p:grpSpPr>
            <a:xfrm>
              <a:off x="1844833" y="5805264"/>
              <a:ext cx="72008" cy="576064"/>
              <a:chOff x="7812360" y="980728"/>
              <a:chExt cx="72008" cy="576064"/>
            </a:xfrm>
          </p:grpSpPr>
          <p:sp>
            <p:nvSpPr>
              <p:cNvPr id="178" name="Rectangle 177"/>
              <p:cNvSpPr/>
              <p:nvPr/>
            </p:nvSpPr>
            <p:spPr>
              <a:xfrm>
                <a:off x="7812360" y="980728"/>
                <a:ext cx="72008" cy="72008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79" name="Rectangle 178"/>
              <p:cNvSpPr/>
              <p:nvPr/>
            </p:nvSpPr>
            <p:spPr>
              <a:xfrm>
                <a:off x="7812360" y="1052736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80" name="Rectangle 179"/>
              <p:cNvSpPr/>
              <p:nvPr/>
            </p:nvSpPr>
            <p:spPr>
              <a:xfrm>
                <a:off x="7812360" y="1133128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81" name="Rectangle 180"/>
              <p:cNvSpPr/>
              <p:nvPr/>
            </p:nvSpPr>
            <p:spPr>
              <a:xfrm>
                <a:off x="7812360" y="1205136"/>
                <a:ext cx="72008" cy="72008"/>
              </a:xfrm>
              <a:prstGeom prst="rect">
                <a:avLst/>
              </a:prstGeom>
              <a:solidFill>
                <a:schemeClr val="tx2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82" name="Rectangle 181"/>
              <p:cNvSpPr/>
              <p:nvPr/>
            </p:nvSpPr>
            <p:spPr>
              <a:xfrm>
                <a:off x="7812360" y="1268760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83" name="Rectangle 182"/>
              <p:cNvSpPr/>
              <p:nvPr/>
            </p:nvSpPr>
            <p:spPr>
              <a:xfrm>
                <a:off x="7812360" y="1340768"/>
                <a:ext cx="72008" cy="72008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84" name="Rectangle 183"/>
              <p:cNvSpPr/>
              <p:nvPr/>
            </p:nvSpPr>
            <p:spPr>
              <a:xfrm>
                <a:off x="7812360" y="1412776"/>
                <a:ext cx="72008" cy="72008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85" name="Rectangle 184"/>
              <p:cNvSpPr/>
              <p:nvPr/>
            </p:nvSpPr>
            <p:spPr>
              <a:xfrm>
                <a:off x="7812360" y="1484784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  <p:grpSp>
          <p:nvGrpSpPr>
            <p:cNvPr id="133" name="Group 132"/>
            <p:cNvGrpSpPr/>
            <p:nvPr/>
          </p:nvGrpSpPr>
          <p:grpSpPr>
            <a:xfrm>
              <a:off x="1916804" y="5805264"/>
              <a:ext cx="79209" cy="576064"/>
              <a:chOff x="7812360" y="980728"/>
              <a:chExt cx="72008" cy="576064"/>
            </a:xfrm>
          </p:grpSpPr>
          <p:sp>
            <p:nvSpPr>
              <p:cNvPr id="170" name="Rectangle 169"/>
              <p:cNvSpPr/>
              <p:nvPr/>
            </p:nvSpPr>
            <p:spPr>
              <a:xfrm>
                <a:off x="7812360" y="980728"/>
                <a:ext cx="72008" cy="72008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71" name="Rectangle 170"/>
              <p:cNvSpPr/>
              <p:nvPr/>
            </p:nvSpPr>
            <p:spPr>
              <a:xfrm>
                <a:off x="7812360" y="1052736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72" name="Rectangle 171"/>
              <p:cNvSpPr/>
              <p:nvPr/>
            </p:nvSpPr>
            <p:spPr>
              <a:xfrm>
                <a:off x="7812360" y="1133128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73" name="Rectangle 172"/>
              <p:cNvSpPr/>
              <p:nvPr/>
            </p:nvSpPr>
            <p:spPr>
              <a:xfrm>
                <a:off x="7812360" y="1205136"/>
                <a:ext cx="72008" cy="72008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74" name="Rectangle 173"/>
              <p:cNvSpPr/>
              <p:nvPr/>
            </p:nvSpPr>
            <p:spPr>
              <a:xfrm>
                <a:off x="7812360" y="1268760"/>
                <a:ext cx="72008" cy="72008"/>
              </a:xfrm>
              <a:prstGeom prst="rect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75" name="Rectangle 174"/>
              <p:cNvSpPr/>
              <p:nvPr/>
            </p:nvSpPr>
            <p:spPr>
              <a:xfrm>
                <a:off x="7812360" y="1340768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76" name="Rectangle 175"/>
              <p:cNvSpPr/>
              <p:nvPr/>
            </p:nvSpPr>
            <p:spPr>
              <a:xfrm>
                <a:off x="7812360" y="1412776"/>
                <a:ext cx="72008" cy="72008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77" name="Rectangle 176"/>
              <p:cNvSpPr/>
              <p:nvPr/>
            </p:nvSpPr>
            <p:spPr>
              <a:xfrm>
                <a:off x="7812360" y="1484784"/>
                <a:ext cx="72008" cy="72008"/>
              </a:xfrm>
              <a:prstGeom prst="rect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  <p:grpSp>
          <p:nvGrpSpPr>
            <p:cNvPr id="134" name="Group 133"/>
            <p:cNvGrpSpPr/>
            <p:nvPr/>
          </p:nvGrpSpPr>
          <p:grpSpPr>
            <a:xfrm>
              <a:off x="1989749" y="5805264"/>
              <a:ext cx="72008" cy="576064"/>
              <a:chOff x="7812360" y="980728"/>
              <a:chExt cx="72008" cy="576064"/>
            </a:xfrm>
          </p:grpSpPr>
          <p:sp>
            <p:nvSpPr>
              <p:cNvPr id="162" name="Rectangle 161"/>
              <p:cNvSpPr/>
              <p:nvPr/>
            </p:nvSpPr>
            <p:spPr>
              <a:xfrm>
                <a:off x="7812360" y="980728"/>
                <a:ext cx="72008" cy="72008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63" name="Rectangle 162"/>
              <p:cNvSpPr/>
              <p:nvPr/>
            </p:nvSpPr>
            <p:spPr>
              <a:xfrm>
                <a:off x="7812360" y="1052736"/>
                <a:ext cx="72008" cy="72008"/>
              </a:xfrm>
              <a:prstGeom prst="rect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64" name="Rectangle 163"/>
              <p:cNvSpPr/>
              <p:nvPr/>
            </p:nvSpPr>
            <p:spPr>
              <a:xfrm>
                <a:off x="7812360" y="1133128"/>
                <a:ext cx="72008" cy="72008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65" name="Rectangle 164"/>
              <p:cNvSpPr/>
              <p:nvPr/>
            </p:nvSpPr>
            <p:spPr>
              <a:xfrm>
                <a:off x="7812360" y="1205136"/>
                <a:ext cx="72008" cy="72008"/>
              </a:xfrm>
              <a:prstGeom prst="rect">
                <a:avLst/>
              </a:prstGeom>
              <a:solidFill>
                <a:schemeClr val="tx2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66" name="Rectangle 165"/>
              <p:cNvSpPr/>
              <p:nvPr/>
            </p:nvSpPr>
            <p:spPr>
              <a:xfrm>
                <a:off x="7812360" y="1268760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67" name="Rectangle 166"/>
              <p:cNvSpPr/>
              <p:nvPr/>
            </p:nvSpPr>
            <p:spPr>
              <a:xfrm>
                <a:off x="7812360" y="1340768"/>
                <a:ext cx="72008" cy="72008"/>
              </a:xfrm>
              <a:prstGeom prst="rect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68" name="Rectangle 167"/>
              <p:cNvSpPr/>
              <p:nvPr/>
            </p:nvSpPr>
            <p:spPr>
              <a:xfrm>
                <a:off x="7812360" y="1412776"/>
                <a:ext cx="72008" cy="72008"/>
              </a:xfrm>
              <a:prstGeom prst="rect">
                <a:avLst/>
              </a:prstGeom>
              <a:solidFill>
                <a:schemeClr val="tx2">
                  <a:lumMod val="5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69" name="Rectangle 168"/>
              <p:cNvSpPr/>
              <p:nvPr/>
            </p:nvSpPr>
            <p:spPr>
              <a:xfrm>
                <a:off x="7812360" y="1484784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  <p:grpSp>
          <p:nvGrpSpPr>
            <p:cNvPr id="135" name="Group 134"/>
            <p:cNvGrpSpPr/>
            <p:nvPr/>
          </p:nvGrpSpPr>
          <p:grpSpPr>
            <a:xfrm>
              <a:off x="2060345" y="5805264"/>
              <a:ext cx="72008" cy="576064"/>
              <a:chOff x="7812360" y="980728"/>
              <a:chExt cx="72008" cy="576064"/>
            </a:xfrm>
          </p:grpSpPr>
          <p:sp>
            <p:nvSpPr>
              <p:cNvPr id="154" name="Rectangle 153"/>
              <p:cNvSpPr/>
              <p:nvPr/>
            </p:nvSpPr>
            <p:spPr>
              <a:xfrm>
                <a:off x="7812360" y="980728"/>
                <a:ext cx="72008" cy="72008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55" name="Rectangle 154"/>
              <p:cNvSpPr/>
              <p:nvPr/>
            </p:nvSpPr>
            <p:spPr>
              <a:xfrm>
                <a:off x="7812360" y="1052736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56" name="Rectangle 155"/>
              <p:cNvSpPr/>
              <p:nvPr/>
            </p:nvSpPr>
            <p:spPr>
              <a:xfrm>
                <a:off x="7812360" y="1133128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57" name="Rectangle 156"/>
              <p:cNvSpPr/>
              <p:nvPr/>
            </p:nvSpPr>
            <p:spPr>
              <a:xfrm>
                <a:off x="7812360" y="1205136"/>
                <a:ext cx="72008" cy="72008"/>
              </a:xfrm>
              <a:prstGeom prst="rect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58" name="Rectangle 157"/>
              <p:cNvSpPr/>
              <p:nvPr/>
            </p:nvSpPr>
            <p:spPr>
              <a:xfrm>
                <a:off x="7812360" y="1268760"/>
                <a:ext cx="72008" cy="72008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59" name="Rectangle 158"/>
              <p:cNvSpPr/>
              <p:nvPr/>
            </p:nvSpPr>
            <p:spPr>
              <a:xfrm>
                <a:off x="7812360" y="1340768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60" name="Rectangle 159"/>
              <p:cNvSpPr/>
              <p:nvPr/>
            </p:nvSpPr>
            <p:spPr>
              <a:xfrm>
                <a:off x="7812360" y="1412776"/>
                <a:ext cx="72008" cy="72008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61" name="Rectangle 160"/>
              <p:cNvSpPr/>
              <p:nvPr/>
            </p:nvSpPr>
            <p:spPr>
              <a:xfrm>
                <a:off x="7812360" y="1484784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  <p:grpSp>
          <p:nvGrpSpPr>
            <p:cNvPr id="136" name="Group 135"/>
            <p:cNvGrpSpPr/>
            <p:nvPr/>
          </p:nvGrpSpPr>
          <p:grpSpPr>
            <a:xfrm>
              <a:off x="2132316" y="5805264"/>
              <a:ext cx="79209" cy="576064"/>
              <a:chOff x="7812360" y="980728"/>
              <a:chExt cx="72008" cy="576064"/>
            </a:xfrm>
          </p:grpSpPr>
          <p:sp>
            <p:nvSpPr>
              <p:cNvPr id="146" name="Rectangle 145"/>
              <p:cNvSpPr/>
              <p:nvPr/>
            </p:nvSpPr>
            <p:spPr>
              <a:xfrm>
                <a:off x="7812360" y="980728"/>
                <a:ext cx="72008" cy="72008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47" name="Rectangle 146"/>
              <p:cNvSpPr/>
              <p:nvPr/>
            </p:nvSpPr>
            <p:spPr>
              <a:xfrm>
                <a:off x="7812360" y="1052736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48" name="Rectangle 147"/>
              <p:cNvSpPr/>
              <p:nvPr/>
            </p:nvSpPr>
            <p:spPr>
              <a:xfrm>
                <a:off x="7812360" y="1133128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49" name="Rectangle 148"/>
              <p:cNvSpPr/>
              <p:nvPr/>
            </p:nvSpPr>
            <p:spPr>
              <a:xfrm>
                <a:off x="7812360" y="1205136"/>
                <a:ext cx="72008" cy="72008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50" name="Rectangle 149"/>
              <p:cNvSpPr/>
              <p:nvPr/>
            </p:nvSpPr>
            <p:spPr>
              <a:xfrm>
                <a:off x="7812360" y="1268760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51" name="Rectangle 150"/>
              <p:cNvSpPr/>
              <p:nvPr/>
            </p:nvSpPr>
            <p:spPr>
              <a:xfrm>
                <a:off x="7812360" y="1340768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52" name="Rectangle 151"/>
              <p:cNvSpPr/>
              <p:nvPr/>
            </p:nvSpPr>
            <p:spPr>
              <a:xfrm>
                <a:off x="7812360" y="1412776"/>
                <a:ext cx="72008" cy="72008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53" name="Rectangle 152"/>
              <p:cNvSpPr/>
              <p:nvPr/>
            </p:nvSpPr>
            <p:spPr>
              <a:xfrm>
                <a:off x="7812360" y="1484784"/>
                <a:ext cx="72008" cy="72008"/>
              </a:xfrm>
              <a:prstGeom prst="rect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  <p:grpSp>
          <p:nvGrpSpPr>
            <p:cNvPr id="137" name="Group 136"/>
            <p:cNvGrpSpPr/>
            <p:nvPr/>
          </p:nvGrpSpPr>
          <p:grpSpPr>
            <a:xfrm>
              <a:off x="2205261" y="5805264"/>
              <a:ext cx="72008" cy="576064"/>
              <a:chOff x="7812360" y="980728"/>
              <a:chExt cx="72008" cy="576064"/>
            </a:xfrm>
          </p:grpSpPr>
          <p:sp>
            <p:nvSpPr>
              <p:cNvPr id="138" name="Rectangle 137"/>
              <p:cNvSpPr/>
              <p:nvPr/>
            </p:nvSpPr>
            <p:spPr>
              <a:xfrm>
                <a:off x="7812360" y="980728"/>
                <a:ext cx="72008" cy="72008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39" name="Rectangle 138"/>
              <p:cNvSpPr/>
              <p:nvPr/>
            </p:nvSpPr>
            <p:spPr>
              <a:xfrm>
                <a:off x="7812360" y="1052736"/>
                <a:ext cx="72008" cy="72008"/>
              </a:xfrm>
              <a:prstGeom prst="rect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40" name="Rectangle 139"/>
              <p:cNvSpPr/>
              <p:nvPr/>
            </p:nvSpPr>
            <p:spPr>
              <a:xfrm>
                <a:off x="7812360" y="1133128"/>
                <a:ext cx="72008" cy="72008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41" name="Rectangle 140"/>
              <p:cNvSpPr/>
              <p:nvPr/>
            </p:nvSpPr>
            <p:spPr>
              <a:xfrm>
                <a:off x="7812360" y="1205136"/>
                <a:ext cx="72008" cy="72008"/>
              </a:xfrm>
              <a:prstGeom prst="rect">
                <a:avLst/>
              </a:prstGeom>
              <a:solidFill>
                <a:schemeClr val="tx2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42" name="Rectangle 141"/>
              <p:cNvSpPr/>
              <p:nvPr/>
            </p:nvSpPr>
            <p:spPr>
              <a:xfrm>
                <a:off x="7812360" y="1268760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43" name="Rectangle 142"/>
              <p:cNvSpPr/>
              <p:nvPr/>
            </p:nvSpPr>
            <p:spPr>
              <a:xfrm>
                <a:off x="7812360" y="1340768"/>
                <a:ext cx="72008" cy="72008"/>
              </a:xfrm>
              <a:prstGeom prst="rect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44" name="Rectangle 143"/>
              <p:cNvSpPr/>
              <p:nvPr/>
            </p:nvSpPr>
            <p:spPr>
              <a:xfrm>
                <a:off x="7812360" y="1412776"/>
                <a:ext cx="72008" cy="72008"/>
              </a:xfrm>
              <a:prstGeom prst="rect">
                <a:avLst/>
              </a:prstGeom>
              <a:solidFill>
                <a:schemeClr val="tx2">
                  <a:lumMod val="5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45" name="Rectangle 144"/>
              <p:cNvSpPr/>
              <p:nvPr/>
            </p:nvSpPr>
            <p:spPr>
              <a:xfrm>
                <a:off x="7812360" y="1484784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24581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47786024"/>
              </p:ext>
            </p:extLst>
          </p:nvPr>
        </p:nvGraphicFramePr>
        <p:xfrm>
          <a:off x="457200" y="1556792"/>
          <a:ext cx="8003232" cy="47651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89828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9" name="Content Placeholder 8"/>
              <p:cNvSpPr>
                <a:spLocks noGrp="1"/>
              </p:cNvSpPr>
              <p:nvPr>
                <p:ph idx="1"/>
              </p:nvPr>
            </p:nvSpPr>
            <p:spPr>
              <a:xfrm>
                <a:off x="2627784" y="1600200"/>
                <a:ext cx="6059016" cy="4525963"/>
              </a:xfrm>
            </p:spPr>
            <p:txBody>
              <a:bodyPr>
                <a:normAutofit fontScale="92500" lnSpcReduction="20000"/>
              </a:bodyPr>
              <a:lstStyle/>
              <a:p>
                <a:r>
                  <a:rPr lang="en-US" dirty="0" smtClean="0"/>
                  <a:t>Term frequency - Inverse document frequency (TF-IDF)</a:t>
                </a:r>
                <a:endParaRPr lang="en-US" dirty="0"/>
              </a:p>
              <a:p>
                <a:pPr lvl="1"/>
                <a:r>
                  <a:rPr lang="en-US" dirty="0"/>
                  <a:t>We want a high value for a given term in a given doc if that term occurs often in that particular doc and very rarely anywhere </a:t>
                </a:r>
                <a:r>
                  <a:rPr lang="en-US" dirty="0" smtClean="0"/>
                  <a:t>else</a:t>
                </a:r>
              </a:p>
              <a:p>
                <a:pPr lvl="2"/>
                <a14:m>
                  <m:oMath xmlns:m="http://schemas.openxmlformats.org/officeDocument/2006/math">
                    <m:r>
                      <m:rPr>
                        <m:nor/>
                      </m:rPr>
                      <a:rPr lang="es-ES_tradnl">
                        <a:latin typeface="Cambria Math" charset="0"/>
                      </a:rPr>
                      <m:t>TF</m:t>
                    </m:r>
                    <m:d>
                      <m:dPr>
                        <m:ctrlPr>
                          <a:rPr lang="es-ES_tradnl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s-ES_tradnl" i="1">
                            <a:latin typeface="Cambria Math" charset="0"/>
                          </a:rPr>
                          <m:t>𝑤</m:t>
                        </m:r>
                        <m:r>
                          <a:rPr lang="es-ES_tradnl" i="1">
                            <a:latin typeface="Cambria Math" charset="0"/>
                          </a:rPr>
                          <m:t>,</m:t>
                        </m:r>
                        <m:r>
                          <a:rPr lang="es-ES_tradnl" i="1">
                            <a:latin typeface="Cambria Math" charset="0"/>
                          </a:rPr>
                          <m:t>𝑑</m:t>
                        </m:r>
                      </m:e>
                    </m:d>
                    <m:r>
                      <a:rPr lang="es-ES_tradnl" i="1">
                        <a:latin typeface="Cambria Math" charset="0"/>
                      </a:rPr>
                      <m:t>=</m:t>
                    </m:r>
                    <m:f>
                      <m:fPr>
                        <m:ctrlPr>
                          <a:rPr lang="is-IS" i="1">
                            <a:latin typeface="Cambria Math" charset="0"/>
                          </a:rPr>
                        </m:ctrlPr>
                      </m:fPr>
                      <m:num>
                        <m:r>
                          <a:rPr lang="is-IS" i="1">
                            <a:latin typeface="Cambria Math" charset="0"/>
                          </a:rPr>
                          <m:t>𝑏</m:t>
                        </m:r>
                        <m:r>
                          <a:rPr lang="es-ES_tradnl" i="1">
                            <a:latin typeface="Cambria Math" charset="0"/>
                          </a:rPr>
                          <m:t>𝑜𝑤</m:t>
                        </m:r>
                        <m:r>
                          <a:rPr lang="es-ES_tradnl" i="1">
                            <a:latin typeface="Cambria Math" charset="0"/>
                          </a:rPr>
                          <m:t>(</m:t>
                        </m:r>
                        <m:r>
                          <a:rPr lang="es-ES_tradnl" i="1">
                            <a:latin typeface="Cambria Math" charset="0"/>
                          </a:rPr>
                          <m:t>𝑤</m:t>
                        </m:r>
                        <m:r>
                          <a:rPr lang="es-ES_tradnl" i="1">
                            <a:latin typeface="Cambria Math" charset="0"/>
                          </a:rPr>
                          <m:t>,</m:t>
                        </m:r>
                        <m:r>
                          <a:rPr lang="es-ES_tradnl" i="1">
                            <a:latin typeface="Cambria Math" charset="0"/>
                          </a:rPr>
                          <m:t>𝑑</m:t>
                        </m:r>
                        <m:r>
                          <a:rPr lang="es-ES_tradnl" i="1">
                            <a:latin typeface="Cambria Math" charset="0"/>
                          </a:rPr>
                          <m:t>) </m:t>
                        </m:r>
                      </m:num>
                      <m:den>
                        <m:r>
                          <a:rPr lang="es-ES_tradnl" i="1">
                            <a:latin typeface="Cambria Math" charset="0"/>
                          </a:rPr>
                          <m:t># </m:t>
                        </m:r>
                        <m:r>
                          <a:rPr lang="es-ES_tradnl" i="1">
                            <a:latin typeface="Cambria Math" charset="0"/>
                          </a:rPr>
                          <m:t>𝑤𝑜𝑟𝑑𝑠</m:t>
                        </m:r>
                        <m:r>
                          <a:rPr lang="es-ES_tradnl" i="1">
                            <a:latin typeface="Cambria Math" charset="0"/>
                          </a:rPr>
                          <m:t> </m:t>
                        </m:r>
                        <m:r>
                          <a:rPr lang="es-ES_tradnl" i="1">
                            <a:latin typeface="Cambria Math" charset="0"/>
                          </a:rPr>
                          <m:t>𝑖𝑛</m:t>
                        </m:r>
                        <m:r>
                          <a:rPr lang="es-ES_tradnl" i="1">
                            <a:latin typeface="Cambria Math" charset="0"/>
                          </a:rPr>
                          <m:t> </m:t>
                        </m:r>
                        <m:r>
                          <a:rPr lang="es-ES_tradnl" i="1">
                            <a:latin typeface="Cambria Math" charset="0"/>
                          </a:rPr>
                          <m:t>𝑑𝑜𝑐</m:t>
                        </m:r>
                      </m:den>
                    </m:f>
                  </m:oMath>
                </a14:m>
                <a:endParaRPr lang="es-ES_tradnl" i="1" dirty="0" smtClean="0">
                  <a:latin typeface="Cambria Math" charset="0"/>
                </a:endParaRPr>
              </a:p>
              <a:p>
                <a:pPr lvl="2"/>
                <a14:m>
                  <m:oMath xmlns:m="http://schemas.openxmlformats.org/officeDocument/2006/math">
                    <m:r>
                      <m:rPr>
                        <m:nor/>
                      </m:rPr>
                      <a:rPr lang="es-ES_tradnl" smtClean="0">
                        <a:latin typeface="Cambria Math" charset="0"/>
                      </a:rPr>
                      <m:t>I</m:t>
                    </m:r>
                    <m:r>
                      <m:rPr>
                        <m:nor/>
                      </m:rPr>
                      <a:rPr lang="es-ES_tradnl" b="0" i="0" smtClean="0">
                        <a:latin typeface="Cambria Math" charset="0"/>
                      </a:rPr>
                      <m:t>D</m:t>
                    </m:r>
                    <m:r>
                      <m:rPr>
                        <m:nor/>
                      </m:rPr>
                      <a:rPr lang="es-ES_tradnl">
                        <a:latin typeface="Cambria Math" charset="0"/>
                      </a:rPr>
                      <m:t>F</m:t>
                    </m:r>
                    <m:d>
                      <m:dPr>
                        <m:ctrlPr>
                          <a:rPr lang="es-ES_tradnl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s-ES_tradnl" i="1">
                            <a:latin typeface="Cambria Math" charset="0"/>
                          </a:rPr>
                          <m:t>𝑤</m:t>
                        </m:r>
                        <m:r>
                          <a:rPr lang="es-ES_tradnl" i="1">
                            <a:latin typeface="Cambria Math" charset="0"/>
                          </a:rPr>
                          <m:t>,</m:t>
                        </m:r>
                        <m:r>
                          <a:rPr lang="es-ES_tradnl" i="1">
                            <a:latin typeface="Cambria Math" charset="0"/>
                          </a:rPr>
                          <m:t>𝑑</m:t>
                        </m:r>
                      </m:e>
                    </m:d>
                    <m:r>
                      <a:rPr lang="es-ES_tradnl" i="1">
                        <a:latin typeface="Cambria Math" charset="0"/>
                      </a:rPr>
                      <m:t>=</m:t>
                    </m:r>
                    <m:func>
                      <m:funcPr>
                        <m:ctrlPr>
                          <a:rPr lang="es-ES_tradnl" i="1" smtClean="0">
                            <a:latin typeface="Cambria Math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s-ES_tradnl" i="0" smtClean="0">
                            <a:latin typeface="Cambria Math" charset="0"/>
                          </a:rPr>
                          <m:t>log</m:t>
                        </m:r>
                      </m:fName>
                      <m:e>
                        <m:f>
                          <m:fPr>
                            <m:ctrlPr>
                              <a:rPr lang="is-IS" i="1">
                                <a:latin typeface="Cambria Math" charset="0"/>
                              </a:rPr>
                            </m:ctrlPr>
                          </m:fPr>
                          <m:num>
                            <m:r>
                              <a:rPr lang="es-ES_tradnl" i="1">
                                <a:latin typeface="Cambria Math" charset="0"/>
                              </a:rPr>
                              <m:t># </m:t>
                            </m:r>
                            <m:r>
                              <a:rPr lang="es-ES_tradnl" i="1">
                                <a:latin typeface="Cambria Math" charset="0"/>
                              </a:rPr>
                              <m:t>𝑑𝑜𝑐𝑠</m:t>
                            </m:r>
                            <m:r>
                              <a:rPr lang="es-ES_tradnl" i="1">
                                <a:latin typeface="Cambria Math" charset="0"/>
                              </a:rPr>
                              <m:t> </m:t>
                            </m:r>
                          </m:num>
                          <m:den>
                            <m:r>
                              <a:rPr lang="es-ES_tradnl" i="1">
                                <a:latin typeface="Cambria Math" charset="0"/>
                              </a:rPr>
                              <m:t># </m:t>
                            </m:r>
                            <m:r>
                              <a:rPr lang="es-ES_tradnl" i="1">
                                <a:latin typeface="Cambria Math" charset="0"/>
                              </a:rPr>
                              <m:t>𝑑𝑜𝑐𝑠</m:t>
                            </m:r>
                            <m:r>
                              <a:rPr lang="es-ES_tradnl" i="1">
                                <a:latin typeface="Cambria Math" charset="0"/>
                              </a:rPr>
                              <m:t> </m:t>
                            </m:r>
                            <m:r>
                              <a:rPr lang="es-ES_tradnl" i="1">
                                <a:latin typeface="Cambria Math" charset="0"/>
                              </a:rPr>
                              <m:t>𝑤𝑖𝑡h</m:t>
                            </m:r>
                            <m:r>
                              <a:rPr lang="es-ES_tradnl" i="1">
                                <a:latin typeface="Cambria Math" charset="0"/>
                              </a:rPr>
                              <m:t> </m:t>
                            </m:r>
                            <m:r>
                              <a:rPr lang="es-ES_tradnl" i="1">
                                <a:latin typeface="Cambria Math" charset="0"/>
                              </a:rPr>
                              <m:t>𝑤</m:t>
                            </m:r>
                          </m:den>
                        </m:f>
                      </m:e>
                    </m:func>
                  </m:oMath>
                </a14:m>
                <a:endParaRPr lang="en-US" dirty="0" smtClean="0"/>
              </a:p>
              <a:p>
                <a:pPr lvl="2"/>
                <a14:m>
                  <m:oMath xmlns:m="http://schemas.openxmlformats.org/officeDocument/2006/math">
                    <m:r>
                      <m:rPr>
                        <m:nor/>
                      </m:rPr>
                      <a:rPr lang="es-ES_tradnl" b="0" i="0" smtClean="0">
                        <a:latin typeface="Cambria Math" charset="0"/>
                      </a:rPr>
                      <m:t>TF</m:t>
                    </m:r>
                    <m:r>
                      <m:rPr>
                        <m:nor/>
                      </m:rPr>
                      <a:rPr lang="es-ES_tradnl" b="0" i="0" smtClean="0">
                        <a:latin typeface="Cambria Math" charset="0"/>
                      </a:rPr>
                      <m:t>−</m:t>
                    </m:r>
                    <m:r>
                      <m:rPr>
                        <m:nor/>
                      </m:rPr>
                      <a:rPr lang="es-ES_tradnl" b="0" i="0" smtClean="0">
                        <a:latin typeface="Cambria Math" charset="0"/>
                      </a:rPr>
                      <m:t>IDF</m:t>
                    </m:r>
                    <m:d>
                      <m:dPr>
                        <m:ctrlPr>
                          <a:rPr lang="es-ES_tradnl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s-ES_tradnl" i="1">
                            <a:latin typeface="Cambria Math" charset="0"/>
                          </a:rPr>
                          <m:t>𝑤</m:t>
                        </m:r>
                        <m:r>
                          <a:rPr lang="es-ES_tradnl" i="1">
                            <a:latin typeface="Cambria Math" charset="0"/>
                          </a:rPr>
                          <m:t>,</m:t>
                        </m:r>
                        <m:r>
                          <a:rPr lang="es-ES_tradnl" i="1">
                            <a:latin typeface="Cambria Math" charset="0"/>
                          </a:rPr>
                          <m:t>𝑑</m:t>
                        </m:r>
                      </m:e>
                    </m:d>
                    <m:r>
                      <a:rPr lang="es-ES_tradnl" b="0" i="1" smtClean="0">
                        <a:latin typeface="Cambria Math" charset="0"/>
                      </a:rPr>
                      <m:t>=</m:t>
                    </m:r>
                    <m:r>
                      <m:rPr>
                        <m:nor/>
                      </m:rPr>
                      <a:rPr lang="es-ES_tradnl">
                        <a:latin typeface="Cambria Math" charset="0"/>
                      </a:rPr>
                      <m:t>TF</m:t>
                    </m:r>
                    <m:d>
                      <m:dPr>
                        <m:ctrlPr>
                          <a:rPr lang="es-ES_tradnl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s-ES_tradnl" i="1">
                            <a:latin typeface="Cambria Math" charset="0"/>
                          </a:rPr>
                          <m:t>𝑤</m:t>
                        </m:r>
                        <m:r>
                          <a:rPr lang="es-ES_tradnl" i="1">
                            <a:latin typeface="Cambria Math" charset="0"/>
                          </a:rPr>
                          <m:t>,</m:t>
                        </m:r>
                        <m:r>
                          <a:rPr lang="es-ES_tradnl" i="1">
                            <a:latin typeface="Cambria Math" charset="0"/>
                          </a:rPr>
                          <m:t>𝑑</m:t>
                        </m:r>
                      </m:e>
                    </m:d>
                    <m:r>
                      <a:rPr lang="es-ES_tradnl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  <m:r>
                      <m:rPr>
                        <m:nor/>
                      </m:rPr>
                      <a:rPr lang="es-ES_tradnl" b="0" i="0" smtClean="0">
                        <a:latin typeface="Cambria Math" charset="0"/>
                      </a:rPr>
                      <m:t>ID</m:t>
                    </m:r>
                    <m:r>
                      <m:rPr>
                        <m:nor/>
                      </m:rPr>
                      <a:rPr lang="es-ES_tradnl">
                        <a:latin typeface="Cambria Math" charset="0"/>
                      </a:rPr>
                      <m:t>F</m:t>
                    </m:r>
                    <m:d>
                      <m:dPr>
                        <m:ctrlPr>
                          <a:rPr lang="es-ES_tradnl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s-ES_tradnl" i="1">
                            <a:latin typeface="Cambria Math" charset="0"/>
                          </a:rPr>
                          <m:t>𝑤</m:t>
                        </m:r>
                        <m:r>
                          <a:rPr lang="es-ES_tradnl" i="1">
                            <a:latin typeface="Cambria Math" charset="0"/>
                          </a:rPr>
                          <m:t>,</m:t>
                        </m:r>
                        <m:r>
                          <a:rPr lang="es-ES_tradnl" i="1">
                            <a:latin typeface="Cambria Math" charset="0"/>
                          </a:rPr>
                          <m:t>𝑑</m:t>
                        </m:r>
                      </m:e>
                    </m:d>
                  </m:oMath>
                </a14:m>
                <a:endParaRPr lang="en-US" dirty="0"/>
              </a:p>
              <a:p>
                <a:pPr lvl="1"/>
                <a:r>
                  <a:rPr lang="en-US" dirty="0" smtClean="0"/>
                  <a:t>IDF </a:t>
                </a:r>
                <a:r>
                  <a:rPr lang="en-US" dirty="0" smtClean="0">
                    <a:sym typeface="Wingdings"/>
                  </a:rPr>
                  <a:t></a:t>
                </a:r>
                <a:r>
                  <a:rPr lang="en-US" dirty="0" smtClean="0"/>
                  <a:t> 0 </a:t>
                </a:r>
                <a:r>
                  <a:rPr lang="en-US" dirty="0"/>
                  <a:t>in common </a:t>
                </a:r>
                <a:r>
                  <a:rPr lang="en-US" dirty="0" smtClean="0"/>
                  <a:t>words </a:t>
                </a:r>
                <a:r>
                  <a:rPr lang="en-US" dirty="0"/>
                  <a:t>&amp; IDF increases in rare </a:t>
                </a:r>
                <a:r>
                  <a:rPr lang="en-US" dirty="0" smtClean="0"/>
                  <a:t>words</a:t>
                </a:r>
                <a:endParaRPr lang="en-US" dirty="0"/>
              </a:p>
            </p:txBody>
          </p:sp>
        </mc:Choice>
        <mc:Fallback>
          <p:sp>
            <p:nvSpPr>
              <p:cNvPr id="9" name="Content Placeholder 8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627784" y="1600200"/>
                <a:ext cx="6059016" cy="4525963"/>
              </a:xfrm>
              <a:blipFill rotWithShape="0">
                <a:blip r:embed="rId2"/>
                <a:stretch>
                  <a:fillRect l="-2012" t="-3504" r="-3018" b="-21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Vectorization</a:t>
            </a:r>
            <a:endParaRPr lang="en-US" dirty="0"/>
          </a:p>
        </p:txBody>
      </p:sp>
      <p:sp>
        <p:nvSpPr>
          <p:cNvPr id="112" name="Rectangle 111"/>
          <p:cNvSpPr/>
          <p:nvPr/>
        </p:nvSpPr>
        <p:spPr>
          <a:xfrm>
            <a:off x="251520" y="2564904"/>
            <a:ext cx="1808266" cy="7343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/>
              <a:t>Homogeneiz</a:t>
            </a:r>
            <a:r>
              <a:rPr lang="en-US" sz="2000" dirty="0" smtClean="0"/>
              <a:t>.</a:t>
            </a:r>
            <a:endParaRPr lang="en-US" sz="2000" dirty="0"/>
          </a:p>
        </p:txBody>
      </p:sp>
      <p:sp>
        <p:nvSpPr>
          <p:cNvPr id="113" name="Rectangle 112"/>
          <p:cNvSpPr/>
          <p:nvPr/>
        </p:nvSpPr>
        <p:spPr>
          <a:xfrm>
            <a:off x="260657" y="3645024"/>
            <a:ext cx="1799687" cy="7343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Cleaning</a:t>
            </a:r>
          </a:p>
        </p:txBody>
      </p:sp>
      <p:cxnSp>
        <p:nvCxnSpPr>
          <p:cNvPr id="114" name="Elbow Connector 113"/>
          <p:cNvCxnSpPr>
            <a:stCxn id="148" idx="2"/>
            <a:endCxn id="115" idx="0"/>
          </p:cNvCxnSpPr>
          <p:nvPr/>
        </p:nvCxnSpPr>
        <p:spPr>
          <a:xfrm rot="5400000">
            <a:off x="978057" y="2382460"/>
            <a:ext cx="360040" cy="4848"/>
          </a:xfrm>
          <a:prstGeom prst="bentConnector3">
            <a:avLst>
              <a:gd name="adj1" fmla="val 50000"/>
            </a:avLst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Elbow Connector 114"/>
          <p:cNvCxnSpPr>
            <a:stCxn id="115" idx="2"/>
            <a:endCxn id="116" idx="0"/>
          </p:cNvCxnSpPr>
          <p:nvPr/>
        </p:nvCxnSpPr>
        <p:spPr>
          <a:xfrm rot="16200000" flipH="1">
            <a:off x="985207" y="3469730"/>
            <a:ext cx="345740" cy="4848"/>
          </a:xfrm>
          <a:prstGeom prst="bentConnector3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Rectangle 115"/>
          <p:cNvSpPr/>
          <p:nvPr/>
        </p:nvSpPr>
        <p:spPr>
          <a:xfrm>
            <a:off x="260657" y="4725144"/>
            <a:ext cx="1799687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/>
              <a:t>Vectorization</a:t>
            </a:r>
            <a:endParaRPr lang="en-US" sz="2000" dirty="0" smtClean="0"/>
          </a:p>
        </p:txBody>
      </p:sp>
      <p:cxnSp>
        <p:nvCxnSpPr>
          <p:cNvPr id="117" name="Elbow Connector 116"/>
          <p:cNvCxnSpPr>
            <a:stCxn id="116" idx="2"/>
            <a:endCxn id="120" idx="0"/>
          </p:cNvCxnSpPr>
          <p:nvPr/>
        </p:nvCxnSpPr>
        <p:spPr>
          <a:xfrm rot="5400000">
            <a:off x="987631" y="4552274"/>
            <a:ext cx="345740" cy="12700"/>
          </a:xfrm>
          <a:prstGeom prst="bentConnector3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Elbow Connector 117"/>
          <p:cNvCxnSpPr>
            <a:stCxn id="120" idx="2"/>
            <a:endCxn id="162" idx="1"/>
          </p:cNvCxnSpPr>
          <p:nvPr/>
        </p:nvCxnSpPr>
        <p:spPr>
          <a:xfrm rot="16200000" flipH="1">
            <a:off x="1012044" y="5593680"/>
            <a:ext cx="684076" cy="387163"/>
          </a:xfrm>
          <a:prstGeom prst="bent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Rectangle 118"/>
          <p:cNvSpPr/>
          <p:nvPr/>
        </p:nvSpPr>
        <p:spPr>
          <a:xfrm>
            <a:off x="260657" y="1484784"/>
            <a:ext cx="1799688" cy="7200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Tokenization</a:t>
            </a:r>
            <a:endParaRPr lang="en-US" sz="2000" dirty="0"/>
          </a:p>
        </p:txBody>
      </p:sp>
      <p:sp>
        <p:nvSpPr>
          <p:cNvPr id="120" name="Folded Corner 119"/>
          <p:cNvSpPr/>
          <p:nvPr/>
        </p:nvSpPr>
        <p:spPr>
          <a:xfrm>
            <a:off x="683568" y="404664"/>
            <a:ext cx="360040" cy="498376"/>
          </a:xfrm>
          <a:prstGeom prst="foldedCorner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121" name="Elbow Connector 120"/>
          <p:cNvCxnSpPr>
            <a:endCxn id="151" idx="0"/>
          </p:cNvCxnSpPr>
          <p:nvPr/>
        </p:nvCxnSpPr>
        <p:spPr>
          <a:xfrm>
            <a:off x="1043608" y="653852"/>
            <a:ext cx="256212" cy="830932"/>
          </a:xfrm>
          <a:prstGeom prst="bentConnector2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Folded Corner 121"/>
          <p:cNvSpPr/>
          <p:nvPr/>
        </p:nvSpPr>
        <p:spPr>
          <a:xfrm>
            <a:off x="611560" y="476672"/>
            <a:ext cx="360040" cy="498376"/>
          </a:xfrm>
          <a:prstGeom prst="foldedCorner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23" name="Folded Corner 122"/>
          <p:cNvSpPr/>
          <p:nvPr/>
        </p:nvSpPr>
        <p:spPr>
          <a:xfrm>
            <a:off x="539552" y="548680"/>
            <a:ext cx="360040" cy="498376"/>
          </a:xfrm>
          <a:prstGeom prst="foldedCorner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24" name="Folded Corner 123"/>
          <p:cNvSpPr/>
          <p:nvPr/>
        </p:nvSpPr>
        <p:spPr>
          <a:xfrm>
            <a:off x="467544" y="620688"/>
            <a:ext cx="360040" cy="498376"/>
          </a:xfrm>
          <a:prstGeom prst="foldedCorner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25" name="Folded Corner 124"/>
          <p:cNvSpPr/>
          <p:nvPr/>
        </p:nvSpPr>
        <p:spPr>
          <a:xfrm>
            <a:off x="395536" y="692696"/>
            <a:ext cx="360040" cy="498376"/>
          </a:xfrm>
          <a:prstGeom prst="foldedCorner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26" name="Folded Corner 125"/>
          <p:cNvSpPr/>
          <p:nvPr/>
        </p:nvSpPr>
        <p:spPr>
          <a:xfrm>
            <a:off x="323528" y="770384"/>
            <a:ext cx="360040" cy="498376"/>
          </a:xfrm>
          <a:prstGeom prst="foldedCorner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127" name="Elbow Connector 126"/>
          <p:cNvCxnSpPr>
            <a:endCxn id="151" idx="0"/>
          </p:cNvCxnSpPr>
          <p:nvPr/>
        </p:nvCxnSpPr>
        <p:spPr>
          <a:xfrm>
            <a:off x="971600" y="725860"/>
            <a:ext cx="328220" cy="758924"/>
          </a:xfrm>
          <a:prstGeom prst="bentConnector2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Elbow Connector 127"/>
          <p:cNvCxnSpPr>
            <a:endCxn id="151" idx="0"/>
          </p:cNvCxnSpPr>
          <p:nvPr/>
        </p:nvCxnSpPr>
        <p:spPr>
          <a:xfrm>
            <a:off x="899592" y="797868"/>
            <a:ext cx="400228" cy="686916"/>
          </a:xfrm>
          <a:prstGeom prst="bentConnector2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Elbow Connector 128"/>
          <p:cNvCxnSpPr>
            <a:endCxn id="151" idx="0"/>
          </p:cNvCxnSpPr>
          <p:nvPr/>
        </p:nvCxnSpPr>
        <p:spPr>
          <a:xfrm>
            <a:off x="827584" y="869876"/>
            <a:ext cx="472236" cy="614908"/>
          </a:xfrm>
          <a:prstGeom prst="bentConnector2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Elbow Connector 129"/>
          <p:cNvCxnSpPr>
            <a:endCxn id="151" idx="0"/>
          </p:cNvCxnSpPr>
          <p:nvPr/>
        </p:nvCxnSpPr>
        <p:spPr>
          <a:xfrm>
            <a:off x="755576" y="941884"/>
            <a:ext cx="544244" cy="542900"/>
          </a:xfrm>
          <a:prstGeom prst="bentConnector2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Elbow Connector 130"/>
          <p:cNvCxnSpPr>
            <a:endCxn id="151" idx="0"/>
          </p:cNvCxnSpPr>
          <p:nvPr/>
        </p:nvCxnSpPr>
        <p:spPr>
          <a:xfrm>
            <a:off x="683568" y="1019572"/>
            <a:ext cx="616252" cy="465212"/>
          </a:xfrm>
          <a:prstGeom prst="bentConnector2">
            <a:avLst/>
          </a:prstGeom>
          <a:ln w="25400">
            <a:solidFill>
              <a:schemeClr val="bg1">
                <a:lumMod val="8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2" name="Group 131"/>
          <p:cNvGrpSpPr/>
          <p:nvPr/>
        </p:nvGrpSpPr>
        <p:grpSpPr>
          <a:xfrm>
            <a:off x="1547664" y="5805264"/>
            <a:ext cx="432436" cy="576064"/>
            <a:chOff x="1844833" y="5805264"/>
            <a:chExt cx="432436" cy="576064"/>
          </a:xfrm>
        </p:grpSpPr>
        <p:grpSp>
          <p:nvGrpSpPr>
            <p:cNvPr id="133" name="Group 132"/>
            <p:cNvGrpSpPr/>
            <p:nvPr/>
          </p:nvGrpSpPr>
          <p:grpSpPr>
            <a:xfrm>
              <a:off x="1844833" y="5805264"/>
              <a:ext cx="72008" cy="576064"/>
              <a:chOff x="7812360" y="980728"/>
              <a:chExt cx="72008" cy="576064"/>
            </a:xfrm>
          </p:grpSpPr>
          <p:sp>
            <p:nvSpPr>
              <p:cNvPr id="179" name="Rectangle 178"/>
              <p:cNvSpPr/>
              <p:nvPr/>
            </p:nvSpPr>
            <p:spPr>
              <a:xfrm>
                <a:off x="7812360" y="980728"/>
                <a:ext cx="72008" cy="72008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80" name="Rectangle 179"/>
              <p:cNvSpPr/>
              <p:nvPr/>
            </p:nvSpPr>
            <p:spPr>
              <a:xfrm>
                <a:off x="7812360" y="1052736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81" name="Rectangle 180"/>
              <p:cNvSpPr/>
              <p:nvPr/>
            </p:nvSpPr>
            <p:spPr>
              <a:xfrm>
                <a:off x="7812360" y="1133128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82" name="Rectangle 181"/>
              <p:cNvSpPr/>
              <p:nvPr/>
            </p:nvSpPr>
            <p:spPr>
              <a:xfrm>
                <a:off x="7812360" y="1205136"/>
                <a:ext cx="72008" cy="72008"/>
              </a:xfrm>
              <a:prstGeom prst="rect">
                <a:avLst/>
              </a:prstGeom>
              <a:solidFill>
                <a:schemeClr val="tx2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83" name="Rectangle 182"/>
              <p:cNvSpPr/>
              <p:nvPr/>
            </p:nvSpPr>
            <p:spPr>
              <a:xfrm>
                <a:off x="7812360" y="1268760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84" name="Rectangle 183"/>
              <p:cNvSpPr/>
              <p:nvPr/>
            </p:nvSpPr>
            <p:spPr>
              <a:xfrm>
                <a:off x="7812360" y="1340768"/>
                <a:ext cx="72008" cy="72008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85" name="Rectangle 184"/>
              <p:cNvSpPr/>
              <p:nvPr/>
            </p:nvSpPr>
            <p:spPr>
              <a:xfrm>
                <a:off x="7812360" y="1412776"/>
                <a:ext cx="72008" cy="72008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86" name="Rectangle 185"/>
              <p:cNvSpPr/>
              <p:nvPr/>
            </p:nvSpPr>
            <p:spPr>
              <a:xfrm>
                <a:off x="7812360" y="1484784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  <p:grpSp>
          <p:nvGrpSpPr>
            <p:cNvPr id="134" name="Group 133"/>
            <p:cNvGrpSpPr/>
            <p:nvPr/>
          </p:nvGrpSpPr>
          <p:grpSpPr>
            <a:xfrm>
              <a:off x="1916804" y="5805264"/>
              <a:ext cx="79209" cy="576064"/>
              <a:chOff x="7812360" y="980728"/>
              <a:chExt cx="72008" cy="576064"/>
            </a:xfrm>
          </p:grpSpPr>
          <p:sp>
            <p:nvSpPr>
              <p:cNvPr id="171" name="Rectangle 170"/>
              <p:cNvSpPr/>
              <p:nvPr/>
            </p:nvSpPr>
            <p:spPr>
              <a:xfrm>
                <a:off x="7812360" y="980728"/>
                <a:ext cx="72008" cy="72008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72" name="Rectangle 171"/>
              <p:cNvSpPr/>
              <p:nvPr/>
            </p:nvSpPr>
            <p:spPr>
              <a:xfrm>
                <a:off x="7812360" y="1052736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73" name="Rectangle 172"/>
              <p:cNvSpPr/>
              <p:nvPr/>
            </p:nvSpPr>
            <p:spPr>
              <a:xfrm>
                <a:off x="7812360" y="1133128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74" name="Rectangle 173"/>
              <p:cNvSpPr/>
              <p:nvPr/>
            </p:nvSpPr>
            <p:spPr>
              <a:xfrm>
                <a:off x="7812360" y="1205136"/>
                <a:ext cx="72008" cy="72008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75" name="Rectangle 174"/>
              <p:cNvSpPr/>
              <p:nvPr/>
            </p:nvSpPr>
            <p:spPr>
              <a:xfrm>
                <a:off x="7812360" y="1268760"/>
                <a:ext cx="72008" cy="72008"/>
              </a:xfrm>
              <a:prstGeom prst="rect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76" name="Rectangle 175"/>
              <p:cNvSpPr/>
              <p:nvPr/>
            </p:nvSpPr>
            <p:spPr>
              <a:xfrm>
                <a:off x="7812360" y="1340768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77" name="Rectangle 176"/>
              <p:cNvSpPr/>
              <p:nvPr/>
            </p:nvSpPr>
            <p:spPr>
              <a:xfrm>
                <a:off x="7812360" y="1412776"/>
                <a:ext cx="72008" cy="72008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78" name="Rectangle 177"/>
              <p:cNvSpPr/>
              <p:nvPr/>
            </p:nvSpPr>
            <p:spPr>
              <a:xfrm>
                <a:off x="7812360" y="1484784"/>
                <a:ext cx="72008" cy="72008"/>
              </a:xfrm>
              <a:prstGeom prst="rect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  <p:grpSp>
          <p:nvGrpSpPr>
            <p:cNvPr id="135" name="Group 134"/>
            <p:cNvGrpSpPr/>
            <p:nvPr/>
          </p:nvGrpSpPr>
          <p:grpSpPr>
            <a:xfrm>
              <a:off x="1989749" y="5805264"/>
              <a:ext cx="72008" cy="576064"/>
              <a:chOff x="7812360" y="980728"/>
              <a:chExt cx="72008" cy="576064"/>
            </a:xfrm>
          </p:grpSpPr>
          <p:sp>
            <p:nvSpPr>
              <p:cNvPr id="163" name="Rectangle 162"/>
              <p:cNvSpPr/>
              <p:nvPr/>
            </p:nvSpPr>
            <p:spPr>
              <a:xfrm>
                <a:off x="7812360" y="980728"/>
                <a:ext cx="72008" cy="72008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64" name="Rectangle 163"/>
              <p:cNvSpPr/>
              <p:nvPr/>
            </p:nvSpPr>
            <p:spPr>
              <a:xfrm>
                <a:off x="7812360" y="1052736"/>
                <a:ext cx="72008" cy="72008"/>
              </a:xfrm>
              <a:prstGeom prst="rect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65" name="Rectangle 164"/>
              <p:cNvSpPr/>
              <p:nvPr/>
            </p:nvSpPr>
            <p:spPr>
              <a:xfrm>
                <a:off x="7812360" y="1133128"/>
                <a:ext cx="72008" cy="72008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66" name="Rectangle 165"/>
              <p:cNvSpPr/>
              <p:nvPr/>
            </p:nvSpPr>
            <p:spPr>
              <a:xfrm>
                <a:off x="7812360" y="1205136"/>
                <a:ext cx="72008" cy="72008"/>
              </a:xfrm>
              <a:prstGeom prst="rect">
                <a:avLst/>
              </a:prstGeom>
              <a:solidFill>
                <a:schemeClr val="tx2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67" name="Rectangle 166"/>
              <p:cNvSpPr/>
              <p:nvPr/>
            </p:nvSpPr>
            <p:spPr>
              <a:xfrm>
                <a:off x="7812360" y="1268760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68" name="Rectangle 167"/>
              <p:cNvSpPr/>
              <p:nvPr/>
            </p:nvSpPr>
            <p:spPr>
              <a:xfrm>
                <a:off x="7812360" y="1340768"/>
                <a:ext cx="72008" cy="72008"/>
              </a:xfrm>
              <a:prstGeom prst="rect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69" name="Rectangle 168"/>
              <p:cNvSpPr/>
              <p:nvPr/>
            </p:nvSpPr>
            <p:spPr>
              <a:xfrm>
                <a:off x="7812360" y="1412776"/>
                <a:ext cx="72008" cy="72008"/>
              </a:xfrm>
              <a:prstGeom prst="rect">
                <a:avLst/>
              </a:prstGeom>
              <a:solidFill>
                <a:schemeClr val="tx2">
                  <a:lumMod val="5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70" name="Rectangle 169"/>
              <p:cNvSpPr/>
              <p:nvPr/>
            </p:nvSpPr>
            <p:spPr>
              <a:xfrm>
                <a:off x="7812360" y="1484784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  <p:grpSp>
          <p:nvGrpSpPr>
            <p:cNvPr id="136" name="Group 135"/>
            <p:cNvGrpSpPr/>
            <p:nvPr/>
          </p:nvGrpSpPr>
          <p:grpSpPr>
            <a:xfrm>
              <a:off x="2060345" y="5805264"/>
              <a:ext cx="72008" cy="576064"/>
              <a:chOff x="7812360" y="980728"/>
              <a:chExt cx="72008" cy="576064"/>
            </a:xfrm>
          </p:grpSpPr>
          <p:sp>
            <p:nvSpPr>
              <p:cNvPr id="155" name="Rectangle 154"/>
              <p:cNvSpPr/>
              <p:nvPr/>
            </p:nvSpPr>
            <p:spPr>
              <a:xfrm>
                <a:off x="7812360" y="980728"/>
                <a:ext cx="72008" cy="72008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56" name="Rectangle 155"/>
              <p:cNvSpPr/>
              <p:nvPr/>
            </p:nvSpPr>
            <p:spPr>
              <a:xfrm>
                <a:off x="7812360" y="1052736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57" name="Rectangle 156"/>
              <p:cNvSpPr/>
              <p:nvPr/>
            </p:nvSpPr>
            <p:spPr>
              <a:xfrm>
                <a:off x="7812360" y="1133128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58" name="Rectangle 157"/>
              <p:cNvSpPr/>
              <p:nvPr/>
            </p:nvSpPr>
            <p:spPr>
              <a:xfrm>
                <a:off x="7812360" y="1205136"/>
                <a:ext cx="72008" cy="72008"/>
              </a:xfrm>
              <a:prstGeom prst="rect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59" name="Rectangle 158"/>
              <p:cNvSpPr/>
              <p:nvPr/>
            </p:nvSpPr>
            <p:spPr>
              <a:xfrm>
                <a:off x="7812360" y="1268760"/>
                <a:ext cx="72008" cy="72008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60" name="Rectangle 159"/>
              <p:cNvSpPr/>
              <p:nvPr/>
            </p:nvSpPr>
            <p:spPr>
              <a:xfrm>
                <a:off x="7812360" y="1340768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61" name="Rectangle 160"/>
              <p:cNvSpPr/>
              <p:nvPr/>
            </p:nvSpPr>
            <p:spPr>
              <a:xfrm>
                <a:off x="7812360" y="1412776"/>
                <a:ext cx="72008" cy="72008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62" name="Rectangle 161"/>
              <p:cNvSpPr/>
              <p:nvPr/>
            </p:nvSpPr>
            <p:spPr>
              <a:xfrm>
                <a:off x="7812360" y="1484784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  <p:grpSp>
          <p:nvGrpSpPr>
            <p:cNvPr id="137" name="Group 136"/>
            <p:cNvGrpSpPr/>
            <p:nvPr/>
          </p:nvGrpSpPr>
          <p:grpSpPr>
            <a:xfrm>
              <a:off x="2132316" y="5805264"/>
              <a:ext cx="79209" cy="576064"/>
              <a:chOff x="7812360" y="980728"/>
              <a:chExt cx="72008" cy="576064"/>
            </a:xfrm>
          </p:grpSpPr>
          <p:sp>
            <p:nvSpPr>
              <p:cNvPr id="147" name="Rectangle 146"/>
              <p:cNvSpPr/>
              <p:nvPr/>
            </p:nvSpPr>
            <p:spPr>
              <a:xfrm>
                <a:off x="7812360" y="980728"/>
                <a:ext cx="72008" cy="72008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48" name="Rectangle 147"/>
              <p:cNvSpPr/>
              <p:nvPr/>
            </p:nvSpPr>
            <p:spPr>
              <a:xfrm>
                <a:off x="7812360" y="1052736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49" name="Rectangle 148"/>
              <p:cNvSpPr/>
              <p:nvPr/>
            </p:nvSpPr>
            <p:spPr>
              <a:xfrm>
                <a:off x="7812360" y="1133128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50" name="Rectangle 149"/>
              <p:cNvSpPr/>
              <p:nvPr/>
            </p:nvSpPr>
            <p:spPr>
              <a:xfrm>
                <a:off x="7812360" y="1205136"/>
                <a:ext cx="72008" cy="72008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51" name="Rectangle 150"/>
              <p:cNvSpPr/>
              <p:nvPr/>
            </p:nvSpPr>
            <p:spPr>
              <a:xfrm>
                <a:off x="7812360" y="1268760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52" name="Rectangle 151"/>
              <p:cNvSpPr/>
              <p:nvPr/>
            </p:nvSpPr>
            <p:spPr>
              <a:xfrm>
                <a:off x="7812360" y="1340768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53" name="Rectangle 152"/>
              <p:cNvSpPr/>
              <p:nvPr/>
            </p:nvSpPr>
            <p:spPr>
              <a:xfrm>
                <a:off x="7812360" y="1412776"/>
                <a:ext cx="72008" cy="72008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54" name="Rectangle 153"/>
              <p:cNvSpPr/>
              <p:nvPr/>
            </p:nvSpPr>
            <p:spPr>
              <a:xfrm>
                <a:off x="7812360" y="1484784"/>
                <a:ext cx="72008" cy="72008"/>
              </a:xfrm>
              <a:prstGeom prst="rect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  <p:grpSp>
          <p:nvGrpSpPr>
            <p:cNvPr id="138" name="Group 137"/>
            <p:cNvGrpSpPr/>
            <p:nvPr/>
          </p:nvGrpSpPr>
          <p:grpSpPr>
            <a:xfrm>
              <a:off x="2205261" y="5805264"/>
              <a:ext cx="72008" cy="576064"/>
              <a:chOff x="7812360" y="980728"/>
              <a:chExt cx="72008" cy="576064"/>
            </a:xfrm>
          </p:grpSpPr>
          <p:sp>
            <p:nvSpPr>
              <p:cNvPr id="139" name="Rectangle 138"/>
              <p:cNvSpPr/>
              <p:nvPr/>
            </p:nvSpPr>
            <p:spPr>
              <a:xfrm>
                <a:off x="7812360" y="980728"/>
                <a:ext cx="72008" cy="72008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40" name="Rectangle 139"/>
              <p:cNvSpPr/>
              <p:nvPr/>
            </p:nvSpPr>
            <p:spPr>
              <a:xfrm>
                <a:off x="7812360" y="1052736"/>
                <a:ext cx="72008" cy="72008"/>
              </a:xfrm>
              <a:prstGeom prst="rect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41" name="Rectangle 140"/>
              <p:cNvSpPr/>
              <p:nvPr/>
            </p:nvSpPr>
            <p:spPr>
              <a:xfrm>
                <a:off x="7812360" y="1133128"/>
                <a:ext cx="72008" cy="72008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42" name="Rectangle 141"/>
              <p:cNvSpPr/>
              <p:nvPr/>
            </p:nvSpPr>
            <p:spPr>
              <a:xfrm>
                <a:off x="7812360" y="1205136"/>
                <a:ext cx="72008" cy="72008"/>
              </a:xfrm>
              <a:prstGeom prst="rect">
                <a:avLst/>
              </a:prstGeom>
              <a:solidFill>
                <a:schemeClr val="tx2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43" name="Rectangle 142"/>
              <p:cNvSpPr/>
              <p:nvPr/>
            </p:nvSpPr>
            <p:spPr>
              <a:xfrm>
                <a:off x="7812360" y="1268760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44" name="Rectangle 143"/>
              <p:cNvSpPr/>
              <p:nvPr/>
            </p:nvSpPr>
            <p:spPr>
              <a:xfrm>
                <a:off x="7812360" y="1340768"/>
                <a:ext cx="72008" cy="72008"/>
              </a:xfrm>
              <a:prstGeom prst="rect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45" name="Rectangle 144"/>
              <p:cNvSpPr/>
              <p:nvPr/>
            </p:nvSpPr>
            <p:spPr>
              <a:xfrm>
                <a:off x="7812360" y="1412776"/>
                <a:ext cx="72008" cy="72008"/>
              </a:xfrm>
              <a:prstGeom prst="rect">
                <a:avLst/>
              </a:prstGeom>
              <a:solidFill>
                <a:schemeClr val="tx2">
                  <a:lumMod val="50000"/>
                </a:schemeClr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46" name="Rectangle 145"/>
              <p:cNvSpPr/>
              <p:nvPr/>
            </p:nvSpPr>
            <p:spPr>
              <a:xfrm>
                <a:off x="7812360" y="1484784"/>
                <a:ext cx="72008" cy="72008"/>
              </a:xfrm>
              <a:prstGeom prst="rect">
                <a:avLst/>
              </a:prstGeom>
              <a:solidFill>
                <a:schemeClr val="bg1"/>
              </a:solidFill>
              <a:ln w="127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20599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 to machines.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52209770"/>
              </p:ext>
            </p:extLst>
          </p:nvPr>
        </p:nvGraphicFramePr>
        <p:xfrm>
          <a:off x="755576" y="1556792"/>
          <a:ext cx="7723584" cy="5000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91660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2080" y="1628800"/>
            <a:ext cx="3657600" cy="4013200"/>
          </a:xfrm>
          <a:prstGeom prst="rect">
            <a:avLst/>
          </a:prstGeom>
        </p:spPr>
      </p:pic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556792"/>
            <a:ext cx="4978896" cy="4752528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NLTK: A package that provides </a:t>
            </a:r>
          </a:p>
          <a:p>
            <a:pPr lvl="1"/>
            <a:r>
              <a:rPr lang="en-US" dirty="0" smtClean="0"/>
              <a:t>basic </a:t>
            </a:r>
            <a:r>
              <a:rPr lang="en-US" dirty="0"/>
              <a:t>classes for representing data relevant to </a:t>
            </a:r>
            <a:r>
              <a:rPr lang="en-US" dirty="0" smtClean="0"/>
              <a:t>Natural </a:t>
            </a:r>
            <a:r>
              <a:rPr lang="en-US" dirty="0"/>
              <a:t>Language </a:t>
            </a:r>
            <a:r>
              <a:rPr lang="en-US" dirty="0" smtClean="0"/>
              <a:t>Processing</a:t>
            </a:r>
          </a:p>
          <a:p>
            <a:pPr lvl="1"/>
            <a:r>
              <a:rPr lang="en-US" dirty="0" smtClean="0"/>
              <a:t>Standard </a:t>
            </a:r>
            <a:r>
              <a:rPr lang="en-US" dirty="0"/>
              <a:t>interfaces for performing NLP tasks </a:t>
            </a:r>
            <a:r>
              <a:rPr lang="en-US" dirty="0" smtClean="0"/>
              <a:t>such </a:t>
            </a:r>
            <a:r>
              <a:rPr lang="en-US" dirty="0"/>
              <a:t>as tokenization, tagging and </a:t>
            </a:r>
            <a:r>
              <a:rPr lang="en-US" dirty="0" smtClean="0"/>
              <a:t>parsing</a:t>
            </a:r>
            <a:endParaRPr lang="en-US" dirty="0"/>
          </a:p>
          <a:p>
            <a:pPr lvl="1"/>
            <a:r>
              <a:rPr lang="en-US" dirty="0" smtClean="0"/>
              <a:t>Standard </a:t>
            </a:r>
            <a:r>
              <a:rPr lang="en-US" dirty="0"/>
              <a:t>implementation of each task which can be combined to solve complex problems </a:t>
            </a:r>
            <a:endParaRPr lang="en-US" dirty="0" smtClean="0"/>
          </a:p>
          <a:p>
            <a:pPr lvl="1"/>
            <a:r>
              <a:rPr lang="en-US" dirty="0" smtClean="0"/>
              <a:t>http</a:t>
            </a:r>
            <a:r>
              <a:rPr lang="en-US" dirty="0"/>
              <a:t>://</a:t>
            </a:r>
            <a:r>
              <a:rPr lang="en-US" dirty="0" err="1" smtClean="0"/>
              <a:t>www.nltk.org</a:t>
            </a:r>
            <a:endParaRPr lang="en-US" dirty="0"/>
          </a:p>
          <a:p>
            <a:pPr lvl="2"/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NLP with Python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554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b="1" dirty="0" smtClean="0"/>
              <a:t>corpora</a:t>
            </a:r>
            <a:r>
              <a:rPr lang="en-US" dirty="0"/>
              <a:t>: a package containing modules of example text </a:t>
            </a:r>
          </a:p>
          <a:p>
            <a:r>
              <a:rPr lang="en-US" b="1" dirty="0" smtClean="0"/>
              <a:t>tokenize</a:t>
            </a:r>
            <a:r>
              <a:rPr lang="en-US" dirty="0"/>
              <a:t>: functions to separate text strings </a:t>
            </a:r>
          </a:p>
          <a:p>
            <a:r>
              <a:rPr lang="en-US" dirty="0" smtClean="0"/>
              <a:t>probability</a:t>
            </a:r>
            <a:r>
              <a:rPr lang="en-US" dirty="0"/>
              <a:t>: for modeling frequency distributions and probabilistic systems </a:t>
            </a:r>
          </a:p>
          <a:p>
            <a:r>
              <a:rPr lang="en-US" b="1" dirty="0" smtClean="0"/>
              <a:t>stem</a:t>
            </a:r>
            <a:r>
              <a:rPr lang="en-US" dirty="0" smtClean="0"/>
              <a:t>:  </a:t>
            </a:r>
            <a:r>
              <a:rPr lang="en-US" dirty="0"/>
              <a:t>package of functions to stem words of text </a:t>
            </a:r>
          </a:p>
          <a:p>
            <a:r>
              <a:rPr lang="en-US" b="1" dirty="0" err="1"/>
              <a:t>w</a:t>
            </a:r>
            <a:r>
              <a:rPr lang="en-US" b="1" dirty="0" err="1" smtClean="0"/>
              <a:t>ordnet</a:t>
            </a:r>
            <a:r>
              <a:rPr lang="en-US" dirty="0" smtClean="0"/>
              <a:t>: </a:t>
            </a:r>
            <a:r>
              <a:rPr lang="en-US" dirty="0"/>
              <a:t>interface to the </a:t>
            </a:r>
            <a:r>
              <a:rPr lang="en-US" dirty="0" err="1"/>
              <a:t>WordNet</a:t>
            </a:r>
            <a:r>
              <a:rPr lang="en-US" dirty="0"/>
              <a:t> lexical resource </a:t>
            </a:r>
          </a:p>
          <a:p>
            <a:r>
              <a:rPr lang="en-US" dirty="0"/>
              <a:t>c</a:t>
            </a:r>
            <a:r>
              <a:rPr lang="en-US" dirty="0" smtClean="0"/>
              <a:t>hunk: </a:t>
            </a:r>
            <a:r>
              <a:rPr lang="en-US" dirty="0"/>
              <a:t>identify short non-nested phrases in text </a:t>
            </a:r>
          </a:p>
          <a:p>
            <a:r>
              <a:rPr lang="en-US" dirty="0" err="1" smtClean="0"/>
              <a:t>etree</a:t>
            </a:r>
            <a:r>
              <a:rPr lang="en-US" dirty="0"/>
              <a:t>: for hierarchical structure over text </a:t>
            </a:r>
          </a:p>
          <a:p>
            <a:r>
              <a:rPr lang="en-US" b="1" dirty="0" smtClean="0"/>
              <a:t>tag</a:t>
            </a:r>
            <a:r>
              <a:rPr lang="en-US" dirty="0"/>
              <a:t>: tagging each word with part-of-speech, sense, etc. </a:t>
            </a:r>
          </a:p>
          <a:p>
            <a:r>
              <a:rPr lang="en-US" dirty="0" smtClean="0"/>
              <a:t>parse</a:t>
            </a:r>
            <a:r>
              <a:rPr lang="en-US" dirty="0"/>
              <a:t>: building trees over text </a:t>
            </a:r>
            <a:r>
              <a:rPr lang="en-US" dirty="0" smtClean="0"/>
              <a:t>- </a:t>
            </a:r>
            <a:r>
              <a:rPr lang="en-US" dirty="0"/>
              <a:t>recursive descent, shift-reduce, probabilistic, etc. </a:t>
            </a:r>
          </a:p>
          <a:p>
            <a:r>
              <a:rPr lang="en-US" dirty="0" smtClean="0"/>
              <a:t>cluster</a:t>
            </a:r>
            <a:r>
              <a:rPr lang="en-US" dirty="0"/>
              <a:t>: clustering algorithms </a:t>
            </a:r>
          </a:p>
          <a:p>
            <a:r>
              <a:rPr lang="en-US" dirty="0" smtClean="0"/>
              <a:t>draw</a:t>
            </a:r>
            <a:r>
              <a:rPr lang="en-US" dirty="0"/>
              <a:t>: visualize NLP structures and processes </a:t>
            </a:r>
          </a:p>
          <a:p>
            <a:r>
              <a:rPr lang="en-US" dirty="0" err="1" smtClean="0"/>
              <a:t>contrib</a:t>
            </a:r>
            <a:r>
              <a:rPr lang="en-US" dirty="0"/>
              <a:t>: various pieces of software from outside contributors 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NLTK modules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803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331278"/>
            <a:ext cx="8229600" cy="1143000"/>
          </a:xfrm>
        </p:spPr>
        <p:txBody>
          <a:bodyPr/>
          <a:lstStyle/>
          <a:p>
            <a:r>
              <a:rPr lang="en-US" dirty="0" smtClean="0"/>
              <a:t>Document Corpus Analysis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971599" y="1600200"/>
            <a:ext cx="3024337" cy="9361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Corpus Acquisition</a:t>
            </a:r>
            <a:endParaRPr lang="en-US" sz="2400" dirty="0"/>
          </a:p>
        </p:txBody>
      </p:sp>
      <p:sp>
        <p:nvSpPr>
          <p:cNvPr id="5" name="Rectangle 4"/>
          <p:cNvSpPr/>
          <p:nvPr/>
        </p:nvSpPr>
        <p:spPr>
          <a:xfrm>
            <a:off x="961088" y="2910644"/>
            <a:ext cx="3038752" cy="9361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Corpus Processing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971600" y="4221088"/>
            <a:ext cx="3024336" cy="9361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Semantic Analysis</a:t>
            </a:r>
            <a:endParaRPr lang="en-US" sz="2400" dirty="0"/>
          </a:p>
        </p:txBody>
      </p:sp>
      <p:cxnSp>
        <p:nvCxnSpPr>
          <p:cNvPr id="8" name="Elbow Connector 7"/>
          <p:cNvCxnSpPr>
            <a:stCxn id="4" idx="2"/>
            <a:endCxn id="5" idx="0"/>
          </p:cNvCxnSpPr>
          <p:nvPr/>
        </p:nvCxnSpPr>
        <p:spPr>
          <a:xfrm rot="5400000">
            <a:off x="2294946" y="2721822"/>
            <a:ext cx="374340" cy="3304"/>
          </a:xfrm>
          <a:prstGeom prst="bentConnector3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1"/>
          <p:cNvCxnSpPr>
            <a:stCxn id="5" idx="2"/>
            <a:endCxn id="6" idx="0"/>
          </p:cNvCxnSpPr>
          <p:nvPr/>
        </p:nvCxnSpPr>
        <p:spPr>
          <a:xfrm rot="16200000" flipH="1">
            <a:off x="2294946" y="4032266"/>
            <a:ext cx="374340" cy="3304"/>
          </a:xfrm>
          <a:prstGeom prst="bentConnector3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427984" y="2996952"/>
            <a:ext cx="3456384" cy="70788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Text processing tools:</a:t>
            </a:r>
          </a:p>
          <a:p>
            <a:r>
              <a:rPr lang="en-US" sz="2000" dirty="0" smtClean="0"/>
              <a:t>Natural Language Toolkit (NLTK)</a:t>
            </a:r>
            <a:endParaRPr lang="en-US" sz="2000" dirty="0"/>
          </a:p>
        </p:txBody>
      </p:sp>
      <p:sp>
        <p:nvSpPr>
          <p:cNvPr id="17" name="TextBox 16"/>
          <p:cNvSpPr txBox="1"/>
          <p:nvPr/>
        </p:nvSpPr>
        <p:spPr>
          <a:xfrm>
            <a:off x="4427984" y="4437112"/>
            <a:ext cx="3456384" cy="4001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Topic Models: PLSI, LDA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242608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Corpus Acquisition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971599" y="1600200"/>
            <a:ext cx="3024337" cy="9361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Corpus Acquisition</a:t>
            </a:r>
            <a:endParaRPr lang="en-US" sz="2400" dirty="0"/>
          </a:p>
        </p:txBody>
      </p:sp>
      <p:sp>
        <p:nvSpPr>
          <p:cNvPr id="5" name="Rectangle 4"/>
          <p:cNvSpPr/>
          <p:nvPr/>
        </p:nvSpPr>
        <p:spPr>
          <a:xfrm>
            <a:off x="961088" y="2910644"/>
            <a:ext cx="3038752" cy="93610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Corpus Processing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971600" y="4221088"/>
            <a:ext cx="3024336" cy="93610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Semantic Analysis</a:t>
            </a:r>
            <a:endParaRPr lang="en-US" sz="2400" dirty="0"/>
          </a:p>
        </p:txBody>
      </p:sp>
      <p:cxnSp>
        <p:nvCxnSpPr>
          <p:cNvPr id="7" name="Elbow Connector 6"/>
          <p:cNvCxnSpPr>
            <a:stCxn id="6" idx="2"/>
            <a:endCxn id="7" idx="0"/>
          </p:cNvCxnSpPr>
          <p:nvPr/>
        </p:nvCxnSpPr>
        <p:spPr>
          <a:xfrm rot="5400000">
            <a:off x="2294946" y="2721822"/>
            <a:ext cx="374340" cy="3304"/>
          </a:xfrm>
          <a:prstGeom prst="bentConnector3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Elbow Connector 7"/>
          <p:cNvCxnSpPr>
            <a:stCxn id="7" idx="2"/>
            <a:endCxn id="8" idx="0"/>
          </p:cNvCxnSpPr>
          <p:nvPr/>
        </p:nvCxnSpPr>
        <p:spPr>
          <a:xfrm rot="16200000" flipH="1">
            <a:off x="2294946" y="4032266"/>
            <a:ext cx="374340" cy="3304"/>
          </a:xfrm>
          <a:prstGeom prst="bentConnector3">
            <a:avLst/>
          </a:prstGeom>
          <a:ln w="25400">
            <a:solidFill>
              <a:schemeClr val="bg1">
                <a:lumMod val="5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4427984" y="2996952"/>
            <a:ext cx="34563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</a:rPr>
              <a:t>Text processing tools:</a:t>
            </a:r>
          </a:p>
          <a:p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</a:rPr>
              <a:t>Natural Language Toolkit (NLTK)</a:t>
            </a:r>
            <a:endParaRPr lang="en-US" sz="20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427984" y="4437112"/>
            <a:ext cx="34563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</a:rPr>
              <a:t>Topic Models: PLSI, LDA</a:t>
            </a:r>
            <a:endParaRPr lang="en-US" sz="20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582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0032" y="2204864"/>
            <a:ext cx="4032448" cy="2837945"/>
          </a:xfrm>
          <a:prstGeom prst="rect">
            <a:avLst/>
          </a:prstGeom>
        </p:spPr>
      </p:pic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600200"/>
            <a:ext cx="5915000" cy="4525963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Any document can be analyzed:</a:t>
            </a:r>
          </a:p>
          <a:p>
            <a:pPr lvl="1"/>
            <a:r>
              <a:rPr lang="en-US" dirty="0" smtClean="0"/>
              <a:t>Web </a:t>
            </a:r>
            <a:r>
              <a:rPr lang="en-US" dirty="0"/>
              <a:t>content: web pages, twitters, blogs, </a:t>
            </a:r>
            <a:r>
              <a:rPr lang="en-US" dirty="0" smtClean="0"/>
              <a:t>…</a:t>
            </a:r>
          </a:p>
          <a:p>
            <a:pPr lvl="2"/>
            <a:r>
              <a:rPr lang="en-US" dirty="0" smtClean="0"/>
              <a:t>Crawler</a:t>
            </a:r>
          </a:p>
          <a:p>
            <a:pPr lvl="2"/>
            <a:r>
              <a:rPr lang="en-US" dirty="0" smtClean="0"/>
              <a:t>Available </a:t>
            </a:r>
            <a:r>
              <a:rPr lang="en-US" dirty="0"/>
              <a:t>APIs: </a:t>
            </a:r>
            <a:r>
              <a:rPr lang="en-US" dirty="0" err="1" smtClean="0"/>
              <a:t>wikipedia</a:t>
            </a:r>
            <a:endParaRPr lang="en-US" dirty="0" smtClean="0"/>
          </a:p>
          <a:p>
            <a:pPr lvl="1"/>
            <a:r>
              <a:rPr lang="en-US" dirty="0" smtClean="0"/>
              <a:t>Local documents</a:t>
            </a:r>
          </a:p>
          <a:p>
            <a:pPr lvl="1"/>
            <a:r>
              <a:rPr lang="en-US" dirty="0" smtClean="0"/>
              <a:t>Available </a:t>
            </a:r>
            <a:r>
              <a:rPr lang="en-US" dirty="0"/>
              <a:t>corpus: </a:t>
            </a:r>
            <a:endParaRPr lang="en-US" dirty="0" smtClean="0"/>
          </a:p>
          <a:p>
            <a:pPr lvl="2"/>
            <a:r>
              <a:rPr lang="en-US" dirty="0" smtClean="0"/>
              <a:t>NLTK </a:t>
            </a:r>
            <a:r>
              <a:rPr lang="en-US" dirty="0"/>
              <a:t>(see http://</a:t>
            </a:r>
            <a:r>
              <a:rPr lang="en-US" dirty="0" err="1"/>
              <a:t>www.nltk.org</a:t>
            </a:r>
            <a:r>
              <a:rPr lang="en-US" dirty="0"/>
              <a:t>/</a:t>
            </a:r>
            <a:r>
              <a:rPr lang="en-US" dirty="0" err="1"/>
              <a:t>nltk_data</a:t>
            </a:r>
            <a:r>
              <a:rPr lang="en-US" dirty="0" smtClean="0"/>
              <a:t>/)</a:t>
            </a:r>
          </a:p>
          <a:p>
            <a:pPr lvl="2"/>
            <a:r>
              <a:rPr lang="en-US" dirty="0" err="1" smtClean="0"/>
              <a:t>scikit</a:t>
            </a:r>
            <a:r>
              <a:rPr lang="en-US" dirty="0" smtClean="0"/>
              <a:t>-learn</a:t>
            </a:r>
            <a:r>
              <a:rPr lang="en-US" dirty="0"/>
              <a:t>, </a:t>
            </a:r>
            <a:r>
              <a:rPr lang="en-US" dirty="0" err="1" smtClean="0"/>
              <a:t>gensim</a:t>
            </a:r>
            <a:r>
              <a:rPr lang="en-US" dirty="0" smtClean="0"/>
              <a:t>,</a:t>
            </a:r>
            <a:r>
              <a:rPr lang="is-IS" dirty="0" smtClean="0"/>
              <a:t>…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Text sources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9804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11142</TotalTime>
  <Words>1629</Words>
  <Application>Microsoft Macintosh PowerPoint</Application>
  <PresentationFormat>On-screen Show (4:3)</PresentationFormat>
  <Paragraphs>332</Paragraphs>
  <Slides>30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8" baseType="lpstr">
      <vt:lpstr>Calibri</vt:lpstr>
      <vt:lpstr>Cambria Math</vt:lpstr>
      <vt:lpstr>Consolas</vt:lpstr>
      <vt:lpstr>Courier</vt:lpstr>
      <vt:lpstr>Lane - Narrow</vt:lpstr>
      <vt:lpstr>Wingdings</vt:lpstr>
      <vt:lpstr>Arial</vt:lpstr>
      <vt:lpstr>Tema de Office</vt:lpstr>
      <vt:lpstr>Natural Language Processing with NLTK</vt:lpstr>
      <vt:lpstr>Natural Language Processing</vt:lpstr>
      <vt:lpstr>Applications</vt:lpstr>
      <vt:lpstr>Challenges to machines.</vt:lpstr>
      <vt:lpstr>NLP with Python</vt:lpstr>
      <vt:lpstr>NLTK modules</vt:lpstr>
      <vt:lpstr>Document Corpus Analysis</vt:lpstr>
      <vt:lpstr>Corpus Acquisition</vt:lpstr>
      <vt:lpstr>Text sources</vt:lpstr>
      <vt:lpstr>Loading a corpus</vt:lpstr>
      <vt:lpstr>Corpus Processing</vt:lpstr>
      <vt:lpstr>Single document processing</vt:lpstr>
      <vt:lpstr>Tokenization</vt:lpstr>
      <vt:lpstr>Homogeneization</vt:lpstr>
      <vt:lpstr>Homogeneization</vt:lpstr>
      <vt:lpstr>Stemming and Lemmatization</vt:lpstr>
      <vt:lpstr>Stemming</vt:lpstr>
      <vt:lpstr>Lemmatization</vt:lpstr>
      <vt:lpstr>Lemmatization</vt:lpstr>
      <vt:lpstr>Lemmatization</vt:lpstr>
      <vt:lpstr>Homogeneization</vt:lpstr>
      <vt:lpstr>Cleaning</vt:lpstr>
      <vt:lpstr>Cleaning</vt:lpstr>
      <vt:lpstr>Parallel Document Processing</vt:lpstr>
      <vt:lpstr>Parallel Document Processing</vt:lpstr>
      <vt:lpstr>Vectorization</vt:lpstr>
      <vt:lpstr>Vectorization</vt:lpstr>
      <vt:lpstr>Vectorization</vt:lpstr>
      <vt:lpstr>Vectorization</vt:lpstr>
      <vt:lpstr>Vectorization</vt:lpstr>
    </vt:vector>
  </TitlesOfParts>
  <Company>U. Carlos III de Madrid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Angel Navia Vázquez</dc:creator>
  <cp:lastModifiedBy>Jesus Cid-Sueiro</cp:lastModifiedBy>
  <cp:revision>272</cp:revision>
  <cp:lastPrinted>2016-04-09T10:01:51Z</cp:lastPrinted>
  <dcterms:created xsi:type="dcterms:W3CDTF">2015-10-17T16:05:34Z</dcterms:created>
  <dcterms:modified xsi:type="dcterms:W3CDTF">2016-04-23T09:58:22Z</dcterms:modified>
</cp:coreProperties>
</file>